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6" r:id="rId2"/>
    <p:sldId id="274" r:id="rId3"/>
    <p:sldId id="265" r:id="rId4"/>
    <p:sldId id="275" r:id="rId5"/>
    <p:sldId id="264" r:id="rId6"/>
    <p:sldId id="277" r:id="rId7"/>
    <p:sldId id="266" r:id="rId8"/>
    <p:sldId id="263" r:id="rId9"/>
    <p:sldId id="268" r:id="rId10"/>
    <p:sldId id="281" r:id="rId11"/>
    <p:sldId id="271" r:id="rId12"/>
    <p:sldId id="282" r:id="rId13"/>
    <p:sldId id="300" r:id="rId14"/>
    <p:sldId id="301" r:id="rId15"/>
    <p:sldId id="273" r:id="rId16"/>
    <p:sldId id="284" r:id="rId17"/>
    <p:sldId id="299" r:id="rId18"/>
    <p:sldId id="288" r:id="rId19"/>
    <p:sldId id="285" r:id="rId20"/>
    <p:sldId id="302" r:id="rId21"/>
    <p:sldId id="287" r:id="rId22"/>
    <p:sldId id="289" r:id="rId23"/>
    <p:sldId id="303" r:id="rId24"/>
    <p:sldId id="291" r:id="rId25"/>
    <p:sldId id="292" r:id="rId26"/>
    <p:sldId id="293" r:id="rId27"/>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94660"/>
  </p:normalViewPr>
  <p:slideViewPr>
    <p:cSldViewPr snapToGrid="0">
      <p:cViewPr varScale="1">
        <p:scale>
          <a:sx n="113" d="100"/>
          <a:sy n="113" d="100"/>
        </p:scale>
        <p:origin x="11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343F828-40B1-44B7-AB51-630E06C664AB}" type="datetimeFigureOut">
              <a:rPr lang="en-GB" smtClean="0"/>
              <a:t>20/11/2020</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22ACAD99-A10D-42F5-B982-B71118C52783}" type="slidenum">
              <a:rPr lang="en-GB" smtClean="0"/>
              <a:t>‹#›</a:t>
            </a:fld>
            <a:endParaRPr lang="en-GB"/>
          </a:p>
        </p:txBody>
      </p:sp>
    </p:spTree>
    <p:extLst>
      <p:ext uri="{BB962C8B-B14F-4D97-AF65-F5344CB8AC3E}">
        <p14:creationId xmlns:p14="http://schemas.microsoft.com/office/powerpoint/2010/main" val="4175657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GhAJMJUsAac"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trockstars.com/login"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athsframe.co.uk/en/resources/resource/477/Multiplication-Tables-Check"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trockstars.com/login"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7" Type="http://schemas.openxmlformats.org/officeDocument/2006/relationships/image" Target="../media/image4.png"/><Relationship Id="rId2" Type="http://schemas.openxmlformats.org/officeDocument/2006/relationships/hyperlink" Target="https://ttrockstars.com/login"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uidance/multiplication-tables-check-development-process" TargetMode="External"/><Relationship Id="rId2" Type="http://schemas.openxmlformats.org/officeDocument/2006/relationships/hyperlink" Target="https://assets.publishing.service.gov.uk/government/uploads/system/uploads/attachment_data/file/335158/PRIMARY_national_curriculum_-_Mathematics_220714.pdf"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oolmathgames.com/" TargetMode="External"/><Relationship Id="rId7" Type="http://schemas.openxmlformats.org/officeDocument/2006/relationships/hyperlink" Target="https://youtu.be/GhAJMJUsAac" TargetMode="External"/><Relationship Id="rId2" Type="http://schemas.openxmlformats.org/officeDocument/2006/relationships/hyperlink" Target="http://www.maths-games.org/times-tables-games.html" TargetMode="External"/><Relationship Id="rId1" Type="http://schemas.openxmlformats.org/officeDocument/2006/relationships/slideLayout" Target="../slideLayouts/slideLayout6.xml"/><Relationship Id="rId6" Type="http://schemas.openxmlformats.org/officeDocument/2006/relationships/hyperlink" Target="https://www.topmarks.co.uk/" TargetMode="External"/><Relationship Id="rId5" Type="http://schemas.openxmlformats.org/officeDocument/2006/relationships/hyperlink" Target="https://ttrockstars.com/" TargetMode="External"/><Relationship Id="rId4" Type="http://schemas.openxmlformats.org/officeDocument/2006/relationships/hyperlink" Target="https://uk.ixl.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theschoolrun.com/year-4" TargetMode="External"/><Relationship Id="rId2" Type="http://schemas.openxmlformats.org/officeDocument/2006/relationships/hyperlink" Target="http://www.theschoolrun.com/primary-national-curriculum-2014"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4 Times Tables Check</a:t>
            </a:r>
          </a:p>
        </p:txBody>
      </p:sp>
      <p:sp>
        <p:nvSpPr>
          <p:cNvPr id="3" name="Subtitle 2"/>
          <p:cNvSpPr>
            <a:spLocks noGrp="1"/>
          </p:cNvSpPr>
          <p:nvPr>
            <p:ph type="subTitle" idx="1"/>
          </p:nvPr>
        </p:nvSpPr>
        <p:spPr>
          <a:xfrm>
            <a:off x="2404132" y="3572147"/>
            <a:ext cx="8637072" cy="977621"/>
          </a:xfrm>
        </p:spPr>
        <p:txBody>
          <a:bodyPr/>
          <a:lstStyle/>
          <a:p>
            <a:r>
              <a:rPr lang="en-GB" dirty="0"/>
              <a:t>Parent Workshop : </a:t>
            </a:r>
            <a:r>
              <a:rPr lang="en-GB" cap="none" dirty="0"/>
              <a:t>Wednesday 18th November 2020</a:t>
            </a:r>
            <a:endParaRPr lang="en-GB"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187950"/>
            <a:ext cx="12192000" cy="1670050"/>
          </a:xfrm>
          <a:prstGeom prst="rect">
            <a:avLst/>
          </a:prstGeom>
          <a:noFill/>
          <a:ln w="9525">
            <a:noFill/>
            <a:miter lim="800000"/>
            <a:headEnd/>
            <a:tailEnd/>
          </a:ln>
        </p:spPr>
      </p:pic>
    </p:spTree>
    <p:extLst>
      <p:ext uri="{BB962C8B-B14F-4D97-AF65-F5344CB8AC3E}">
        <p14:creationId xmlns:p14="http://schemas.microsoft.com/office/powerpoint/2010/main" val="229583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1892301"/>
            <a:ext cx="11919045" cy="3089131"/>
          </a:xfrm>
        </p:spPr>
        <p:txBody>
          <a:bodyPr>
            <a:noAutofit/>
          </a:bodyPr>
          <a:lstStyle/>
          <a:p>
            <a:r>
              <a:rPr lang="en-GB" sz="2400" cap="none" dirty="0"/>
              <a:t>Children will be tested using an on-screen check (on a computer or a tablet), where they will have to answer multiplication questions against the clock.</a:t>
            </a:r>
            <a:br>
              <a:rPr lang="en-GB" sz="2400" b="1" cap="none" dirty="0"/>
            </a:br>
            <a:br>
              <a:rPr lang="en-GB" sz="2400" cap="none" dirty="0"/>
            </a:br>
            <a:r>
              <a:rPr lang="en-GB" sz="2400" cap="none" dirty="0"/>
              <a:t>Calculators and wall displays that could provide children with answers will be removed from the room the MTC is taking place in.</a:t>
            </a:r>
            <a:br>
              <a:rPr lang="en-GB" sz="2400" cap="none" dirty="0"/>
            </a:br>
            <a:br>
              <a:rPr lang="en-GB" sz="2400" cap="none" dirty="0"/>
            </a:br>
            <a:r>
              <a:rPr lang="en-GB" sz="2400" b="1" cap="none" dirty="0"/>
              <a:t>The test will last no longer than 5 minutes</a:t>
            </a:r>
            <a:r>
              <a:rPr lang="en-GB" sz="2400" cap="none" dirty="0"/>
              <a:t> and is similar to other tests already used by primary school.</a:t>
            </a:r>
            <a:br>
              <a:rPr lang="en-GB" sz="2400" cap="none" dirty="0"/>
            </a:br>
            <a:br>
              <a:rPr lang="en-GB" sz="2400" cap="none" dirty="0"/>
            </a:br>
            <a:r>
              <a:rPr lang="en-GB" sz="2400" cap="none" dirty="0"/>
              <a:t>It </a:t>
            </a:r>
            <a:r>
              <a:rPr lang="en-US" sz="2400" cap="none" dirty="0"/>
              <a:t>will be automatically scored, and results will be available to schools once the assessment window closes at the end of the week assessment period.</a:t>
            </a:r>
            <a:endParaRPr lang="en-GB" sz="2400" cap="none" dirty="0"/>
          </a:p>
        </p:txBody>
      </p:sp>
      <p:sp>
        <p:nvSpPr>
          <p:cNvPr id="3" name="Title 1"/>
          <p:cNvSpPr txBox="1">
            <a:spLocks/>
          </p:cNvSpPr>
          <p:nvPr/>
        </p:nvSpPr>
        <p:spPr>
          <a:xfrm>
            <a:off x="1283952" y="1273465"/>
            <a:ext cx="11200731" cy="148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How will the Multiplication Tables Check be administered? </a:t>
            </a: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650172"/>
            <a:ext cx="12192000" cy="1207827"/>
          </a:xfrm>
          <a:prstGeom prst="rect">
            <a:avLst/>
          </a:prstGeom>
          <a:noFill/>
          <a:ln w="9525">
            <a:noFill/>
            <a:miter lim="800000"/>
            <a:headEnd/>
            <a:tailEnd/>
          </a:ln>
        </p:spPr>
      </p:pic>
    </p:spTree>
    <p:extLst>
      <p:ext uri="{BB962C8B-B14F-4D97-AF65-F5344CB8AC3E}">
        <p14:creationId xmlns:p14="http://schemas.microsoft.com/office/powerpoint/2010/main" val="29881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473958"/>
            <a:ext cx="11868539" cy="5384042"/>
          </a:xfrm>
        </p:spPr>
        <p:txBody>
          <a:bodyPr>
            <a:normAutofit fontScale="90000"/>
          </a:bodyPr>
          <a:lstStyle/>
          <a:p>
            <a:pPr fontAlgn="base"/>
            <a:br>
              <a:rPr lang="en-GB" cap="none" dirty="0"/>
            </a:br>
            <a:r>
              <a:rPr lang="en-GB" sz="3100" b="1" cap="none" dirty="0"/>
              <a:t>Children will have 6 seconds to answer each question in a series of 25 questions.</a:t>
            </a:r>
            <a:br>
              <a:rPr lang="en-GB" sz="3100" b="1" cap="none" dirty="0"/>
            </a:br>
            <a:br>
              <a:rPr lang="en-GB" sz="3100" b="1" cap="none" dirty="0"/>
            </a:br>
            <a:r>
              <a:rPr lang="en-US" sz="3100" b="1" cap="none" dirty="0"/>
              <a:t>T</a:t>
            </a:r>
            <a:r>
              <a:rPr lang="en-US" sz="3100" cap="none" dirty="0"/>
              <a:t>his allows pupils the time required to demonstrate their recall of multiplication tables, whilst limiting pupils’ ability to work out answers to the questions.</a:t>
            </a:r>
            <a:br>
              <a:rPr lang="en-US" sz="3100" cap="none" dirty="0"/>
            </a:br>
            <a:br>
              <a:rPr lang="en-US" sz="3100" dirty="0"/>
            </a:br>
            <a:r>
              <a:rPr lang="en-GB" sz="3100" cap="none" dirty="0"/>
              <a:t>Each question will be worth one mark and be presented to the child in this format:</a:t>
            </a:r>
            <a:br>
              <a:rPr lang="en-GB" sz="3100" cap="none" dirty="0"/>
            </a:br>
            <a:r>
              <a:rPr lang="en-GB" sz="3100" cap="none" dirty="0"/>
              <a:t>_ x _ = ____</a:t>
            </a:r>
            <a:r>
              <a:rPr lang="en-GB" cap="none" dirty="0"/>
              <a:t> </a:t>
            </a:r>
            <a:br>
              <a:rPr lang="en-GB" cap="none" dirty="0"/>
            </a:br>
            <a:br>
              <a:rPr lang="en-GB" cap="none" dirty="0"/>
            </a:br>
            <a:endParaRPr lang="en-GB" cap="none" dirty="0"/>
          </a:p>
        </p:txBody>
      </p:sp>
      <p:sp>
        <p:nvSpPr>
          <p:cNvPr id="3" name="Title 1"/>
          <p:cNvSpPr txBox="1">
            <a:spLocks/>
          </p:cNvSpPr>
          <p:nvPr/>
        </p:nvSpPr>
        <p:spPr>
          <a:xfrm>
            <a:off x="567168" y="1033650"/>
            <a:ext cx="11624832" cy="834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How will the Multiplication Tables Check be administered? </a:t>
            </a:r>
            <a:r>
              <a:rPr lang="en-GB" sz="2000" cap="none" dirty="0">
                <a:solidFill>
                  <a:srgbClr val="FF0000"/>
                </a:solidFill>
              </a:rPr>
              <a:t>(continued...)</a:t>
            </a:r>
            <a:endParaRPr lang="en-GB"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650172"/>
            <a:ext cx="12192000" cy="1207827"/>
          </a:xfrm>
          <a:prstGeom prst="rect">
            <a:avLst/>
          </a:prstGeom>
          <a:noFill/>
          <a:ln w="9525">
            <a:noFill/>
            <a:miter lim="800000"/>
            <a:headEnd/>
            <a:tailEnd/>
          </a:ln>
        </p:spPr>
      </p:pic>
    </p:spTree>
    <p:extLst>
      <p:ext uri="{BB962C8B-B14F-4D97-AF65-F5344CB8AC3E}">
        <p14:creationId xmlns:p14="http://schemas.microsoft.com/office/powerpoint/2010/main" val="158822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473958"/>
            <a:ext cx="11868539" cy="5384042"/>
          </a:xfrm>
        </p:spPr>
        <p:txBody>
          <a:bodyPr>
            <a:normAutofit fontScale="90000"/>
          </a:bodyPr>
          <a:lstStyle/>
          <a:p>
            <a:pPr fontAlgn="base"/>
            <a:br>
              <a:rPr lang="en-GB" cap="none" dirty="0"/>
            </a:br>
            <a:br>
              <a:rPr lang="en-GB" cap="none" dirty="0"/>
            </a:br>
            <a:r>
              <a:rPr lang="en-US" cap="none" dirty="0"/>
              <a:t> </a:t>
            </a:r>
            <a:r>
              <a:rPr lang="en-US" i="1" u="sng" cap="none" dirty="0"/>
              <a:t>The Year 4 programme of study for mathematics (National Curriculum) also states, ‘pupils should be taught to recall multiplication and division facts for multiplication tables up to 12 × 12’. </a:t>
            </a:r>
            <a:br>
              <a:rPr lang="en-US" cap="none" dirty="0"/>
            </a:br>
            <a:br>
              <a:rPr lang="en-US" cap="none" dirty="0"/>
            </a:br>
            <a:r>
              <a:rPr lang="en-US" cap="none" dirty="0"/>
              <a:t>However  the  MTC only assesses the instant recall of multiplication facts. Multiplication and division in a wider context will continue to be assessed through the KS1 and KS2 mathematics assessments</a:t>
            </a:r>
            <a:r>
              <a:rPr lang="en-US" dirty="0"/>
              <a:t>. </a:t>
            </a:r>
            <a:br>
              <a:rPr lang="en-US" dirty="0"/>
            </a:br>
            <a:br>
              <a:rPr lang="en-US" dirty="0"/>
            </a:br>
            <a:br>
              <a:rPr lang="en-GB" cap="none" dirty="0"/>
            </a:br>
            <a:br>
              <a:rPr lang="en-GB" cap="none" dirty="0"/>
            </a:br>
            <a:endParaRPr lang="en-GB" cap="none" dirty="0"/>
          </a:p>
        </p:txBody>
      </p:sp>
      <p:sp>
        <p:nvSpPr>
          <p:cNvPr id="3" name="Title 1"/>
          <p:cNvSpPr txBox="1">
            <a:spLocks/>
          </p:cNvSpPr>
          <p:nvPr/>
        </p:nvSpPr>
        <p:spPr>
          <a:xfrm>
            <a:off x="567168" y="1060945"/>
            <a:ext cx="11624832" cy="834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How will the Multiplication Tables Check be administered? </a:t>
            </a:r>
            <a:r>
              <a:rPr lang="en-GB" sz="2000" cap="none" dirty="0">
                <a:solidFill>
                  <a:srgbClr val="FF0000"/>
                </a:solidFill>
              </a:rPr>
              <a:t>(continued...)</a:t>
            </a:r>
            <a:endParaRPr lang="en-GB"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650172"/>
            <a:ext cx="12192000" cy="1207827"/>
          </a:xfrm>
          <a:prstGeom prst="rect">
            <a:avLst/>
          </a:prstGeom>
          <a:noFill/>
          <a:ln w="9525">
            <a:noFill/>
            <a:miter lim="800000"/>
            <a:headEnd/>
            <a:tailEnd/>
          </a:ln>
        </p:spPr>
      </p:pic>
    </p:spTree>
    <p:extLst>
      <p:ext uri="{BB962C8B-B14F-4D97-AF65-F5344CB8AC3E}">
        <p14:creationId xmlns:p14="http://schemas.microsoft.com/office/powerpoint/2010/main" val="158822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6C35AC-2156-464A-A148-250424B9DDE2}"/>
              </a:ext>
            </a:extLst>
          </p:cNvPr>
          <p:cNvSpPr/>
          <p:nvPr/>
        </p:nvSpPr>
        <p:spPr>
          <a:xfrm>
            <a:off x="157216" y="2029450"/>
            <a:ext cx="6096000" cy="3416320"/>
          </a:xfrm>
          <a:prstGeom prst="rect">
            <a:avLst/>
          </a:prstGeom>
        </p:spPr>
        <p:txBody>
          <a:bodyPr>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Each pupil will be </a:t>
            </a:r>
            <a:r>
              <a:rPr lang="en-GB" b="1" dirty="0">
                <a:solidFill>
                  <a:srgbClr val="388CDA"/>
                </a:solidFill>
                <a:latin typeface="Arial" panose="020B0604020202020204" pitchFamily="34" charset="0"/>
                <a:cs typeface="Arial" panose="020B0604020202020204" pitchFamily="34" charset="0"/>
              </a:rPr>
              <a:t>randomly assigned </a:t>
            </a:r>
            <a:r>
              <a:rPr lang="en-GB" dirty="0">
                <a:latin typeface="Arial" panose="020B0604020202020204" pitchFamily="34" charset="0"/>
                <a:cs typeface="Arial" panose="020B0604020202020204" pitchFamily="34" charset="0"/>
              </a:rPr>
              <a:t>a set of questions.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will be repeated questions across different checks each year, but no more than 30% of questions will be repeated in any two checks.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Children will </a:t>
            </a:r>
            <a:r>
              <a:rPr lang="en-GB" b="1" dirty="0">
                <a:solidFill>
                  <a:srgbClr val="388CDA"/>
                </a:solidFill>
                <a:latin typeface="Arial" panose="020B0604020202020204" pitchFamily="34" charset="0"/>
                <a:cs typeface="Arial" panose="020B0604020202020204" pitchFamily="34" charset="0"/>
              </a:rPr>
              <a:t>only face multiplication statements </a:t>
            </a:r>
            <a:r>
              <a:rPr lang="en-GB" dirty="0">
                <a:latin typeface="Arial" panose="020B0604020202020204" pitchFamily="34" charset="0"/>
                <a:cs typeface="Arial" panose="020B0604020202020204" pitchFamily="34" charset="0"/>
              </a:rPr>
              <a:t>in the check (not related division facts).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Pupils will not see their individual results when they complete the check.  </a:t>
            </a:r>
          </a:p>
        </p:txBody>
      </p:sp>
      <p:sp>
        <p:nvSpPr>
          <p:cNvPr id="5" name="Rectangle 4">
            <a:extLst>
              <a:ext uri="{FF2B5EF4-FFF2-40B4-BE49-F238E27FC236}">
                <a16:creationId xmlns:a16="http://schemas.microsoft.com/office/drawing/2014/main" id="{0696A5B7-7B99-44CE-931E-10F798046055}"/>
              </a:ext>
            </a:extLst>
          </p:cNvPr>
          <p:cNvSpPr/>
          <p:nvPr/>
        </p:nvSpPr>
        <p:spPr>
          <a:xfrm>
            <a:off x="6096000" y="1894384"/>
            <a:ext cx="6096000" cy="3970318"/>
          </a:xfrm>
          <a:prstGeom prst="rect">
            <a:avLst/>
          </a:prstGeom>
        </p:spPr>
        <p:txBody>
          <a:bodyPr>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will always be questions from the 3, 4, 5, 6, 7, 8, 9, 11 and 12 multiplication tables in each check.</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will be no questions from the 1 times table (</a:t>
            </a:r>
            <a:r>
              <a:rPr lang="en-GB" dirty="0" err="1">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1 x 8 or 8 x 1).</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6, 7, 8, 9 and 12 times tables are more likely to be asked.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will only be a maximum of 7 questions from the 2, 5 and 10 times tables.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Reversal of questions will not feature in the same check. </a:t>
            </a:r>
          </a:p>
        </p:txBody>
      </p:sp>
      <p:sp>
        <p:nvSpPr>
          <p:cNvPr id="8" name="Title 1">
            <a:extLst>
              <a:ext uri="{FF2B5EF4-FFF2-40B4-BE49-F238E27FC236}">
                <a16:creationId xmlns:a16="http://schemas.microsoft.com/office/drawing/2014/main" id="{4C009772-6004-4336-8230-21940740236B}"/>
              </a:ext>
            </a:extLst>
          </p:cNvPr>
          <p:cNvSpPr txBox="1">
            <a:spLocks noGrp="1"/>
          </p:cNvSpPr>
          <p:nvPr>
            <p:ph type="title"/>
          </p:nvPr>
        </p:nvSpPr>
        <p:spPr>
          <a:xfrm>
            <a:off x="1450975" y="804863"/>
            <a:ext cx="9604375" cy="1049337"/>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How will the Multiplication Tables Check be administered? </a:t>
            </a:r>
            <a:r>
              <a:rPr lang="en-GB" sz="3600" cap="none" dirty="0">
                <a:solidFill>
                  <a:srgbClr val="FF0000"/>
                </a:solidFill>
              </a:rPr>
              <a:t>(continued...)</a:t>
            </a:r>
            <a:endParaRPr lang="en-GB" dirty="0"/>
          </a:p>
        </p:txBody>
      </p:sp>
    </p:spTree>
    <p:extLst>
      <p:ext uri="{BB962C8B-B14F-4D97-AF65-F5344CB8AC3E}">
        <p14:creationId xmlns:p14="http://schemas.microsoft.com/office/powerpoint/2010/main" val="266182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83D54-C571-40BB-AD91-1CCD1AB6BE88}"/>
              </a:ext>
            </a:extLst>
          </p:cNvPr>
          <p:cNvSpPr/>
          <p:nvPr/>
        </p:nvSpPr>
        <p:spPr>
          <a:xfrm>
            <a:off x="3048000" y="2274838"/>
            <a:ext cx="6096000" cy="2308324"/>
          </a:xfrm>
          <a:prstGeom prst="rect">
            <a:avLst/>
          </a:prstGeom>
        </p:spPr>
        <p:txBody>
          <a:bodyPr>
            <a:spAutoFit/>
          </a:bodyPr>
          <a:lstStyle/>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following 11 multiplication questions are more likely to be asked: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6 x 6, 6 x 7, 6 x 8, 6 x 9, 6 x 12</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7 x 8, 7 x 9, 7 x 12</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8 x 9, 8 x 12</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12 x 12</a:t>
            </a:r>
          </a:p>
        </p:txBody>
      </p:sp>
      <p:sp>
        <p:nvSpPr>
          <p:cNvPr id="4" name="Title 3">
            <a:extLst>
              <a:ext uri="{FF2B5EF4-FFF2-40B4-BE49-F238E27FC236}">
                <a16:creationId xmlns:a16="http://schemas.microsoft.com/office/drawing/2014/main" id="{7E3ABE22-F408-4B2C-8D70-DE46AE9E64F8}"/>
              </a:ext>
            </a:extLst>
          </p:cNvPr>
          <p:cNvSpPr txBox="1">
            <a:spLocks noGrp="1"/>
          </p:cNvSpPr>
          <p:nvPr>
            <p:ph type="title"/>
          </p:nvPr>
        </p:nvSpPr>
        <p:spPr>
          <a:xfrm>
            <a:off x="1450975" y="804863"/>
            <a:ext cx="9604375" cy="1049337"/>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Questions more likely to appear</a:t>
            </a:r>
            <a:endParaRPr lang="en-GB"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95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t>Once the child has inputted their answer on the computer / device they are using, there will be a three-second pause before the next question appears.</a:t>
            </a:r>
            <a:br>
              <a:rPr lang="en-GB" cap="none" dirty="0"/>
            </a:br>
            <a:br>
              <a:rPr lang="en-GB" cap="none" dirty="0"/>
            </a:br>
            <a:r>
              <a:rPr lang="en-GB" cap="none" dirty="0"/>
              <a:t>Children will be given the opportunity to practise answering questions in this format before the official check begins.</a:t>
            </a: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163773" y="1292958"/>
            <a:ext cx="11904377" cy="834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How will the Multiplication Tables Check be administered? </a:t>
            </a:r>
            <a:r>
              <a:rPr lang="en-GB" sz="1900" cap="none" dirty="0">
                <a:solidFill>
                  <a:srgbClr val="FF0000"/>
                </a:solidFill>
              </a:rPr>
              <a:t>(continued...)</a:t>
            </a:r>
            <a:endParaRPr lang="en-GB" sz="1900"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336276"/>
            <a:ext cx="12192000" cy="1521724"/>
          </a:xfrm>
          <a:prstGeom prst="rect">
            <a:avLst/>
          </a:prstGeom>
          <a:noFill/>
          <a:ln w="9525">
            <a:noFill/>
            <a:miter lim="800000"/>
            <a:headEnd/>
            <a:tailEnd/>
          </a:ln>
        </p:spPr>
      </p:pic>
    </p:spTree>
    <p:extLst>
      <p:ext uri="{BB962C8B-B14F-4D97-AF65-F5344CB8AC3E}">
        <p14:creationId xmlns:p14="http://schemas.microsoft.com/office/powerpoint/2010/main" val="26595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t>At present the DfE have not issued an official "pass mark“.</a:t>
            </a:r>
            <a:br>
              <a:rPr lang="en-GB" cap="none" dirty="0"/>
            </a:br>
            <a:br>
              <a:rPr lang="en-GB" cap="none" dirty="0"/>
            </a:br>
            <a:r>
              <a:rPr lang="en-GB" cap="none" dirty="0"/>
              <a:t>Watch the video for additional information </a:t>
            </a:r>
            <a:r>
              <a:rPr lang="en-GB" cap="none" dirty="0">
                <a:hlinkClick r:id="rId2"/>
              </a:rPr>
              <a:t>https://youtu.be/GhAJMJUsAac</a:t>
            </a:r>
            <a:br>
              <a:rPr lang="en-GB" cap="none" dirty="0"/>
            </a:br>
            <a:br>
              <a:rPr lang="en-GB" cap="none" dirty="0"/>
            </a:br>
            <a:br>
              <a:rPr lang="en-GB" cap="none" dirty="0"/>
            </a:b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163773" y="1292958"/>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What is the pass mark for the test?</a:t>
            </a:r>
          </a:p>
        </p:txBody>
      </p:sp>
      <p:pic>
        <p:nvPicPr>
          <p:cNvPr id="4" name="Picture 2" descr="Letterhead Marlborough Primary School V4"/>
          <p:cNvPicPr>
            <a:picLocks noChangeAspect="1" noChangeArrowheads="1"/>
          </p:cNvPicPr>
          <p:nvPr/>
        </p:nvPicPr>
        <p:blipFill>
          <a:blip r:embed="rId3"/>
          <a:srcRect t="83595"/>
          <a:stretch>
            <a:fillRect/>
          </a:stretch>
        </p:blipFill>
        <p:spPr bwMode="auto">
          <a:xfrm>
            <a:off x="0" y="5336276"/>
            <a:ext cx="12192000" cy="1521724"/>
          </a:xfrm>
          <a:prstGeom prst="rect">
            <a:avLst/>
          </a:prstGeom>
          <a:noFill/>
          <a:ln w="9525">
            <a:noFill/>
            <a:miter lim="800000"/>
            <a:headEnd/>
            <a:tailEnd/>
          </a:ln>
        </p:spPr>
      </p:pic>
    </p:spTree>
    <p:extLst>
      <p:ext uri="{BB962C8B-B14F-4D97-AF65-F5344CB8AC3E}">
        <p14:creationId xmlns:p14="http://schemas.microsoft.com/office/powerpoint/2010/main" val="26595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a:bodyPr>
          <a:lstStyle/>
          <a:p>
            <a:pPr fontAlgn="base"/>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965412"/>
            <a:ext cx="11904377"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rPr>
              <a:t>How is the school preparing pupils for the MTC?</a:t>
            </a:r>
          </a:p>
          <a:p>
            <a:pPr algn="ctr"/>
            <a:r>
              <a:rPr lang="en-GB" cap="none" dirty="0">
                <a:solidFill>
                  <a:srgbClr val="FF0000"/>
                </a:solidFill>
              </a:rPr>
              <a:t>How is multiplication taught in Year 4?</a:t>
            </a:r>
            <a:endParaRPr lang="en-GB" sz="1900"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336276"/>
            <a:ext cx="12192000" cy="1521724"/>
          </a:xfrm>
          <a:prstGeom prst="rect">
            <a:avLst/>
          </a:prstGeom>
          <a:noFill/>
          <a:ln w="9525">
            <a:noFill/>
            <a:miter lim="800000"/>
            <a:headEnd/>
            <a:tailEnd/>
          </a:ln>
        </p:spPr>
      </p:pic>
      <p:sp>
        <p:nvSpPr>
          <p:cNvPr id="5" name="TextBox 4">
            <a:extLst>
              <a:ext uri="{FF2B5EF4-FFF2-40B4-BE49-F238E27FC236}">
                <a16:creationId xmlns:a16="http://schemas.microsoft.com/office/drawing/2014/main" id="{0622AE9B-1FBB-574A-A8B7-AB0E217B38F7}"/>
              </a:ext>
            </a:extLst>
          </p:cNvPr>
          <p:cNvSpPr txBox="1"/>
          <p:nvPr/>
        </p:nvSpPr>
        <p:spPr>
          <a:xfrm>
            <a:off x="1040275" y="1842787"/>
            <a:ext cx="8698085" cy="3293209"/>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000" dirty="0"/>
              <a:t>Teaching times tables facts first:</a:t>
            </a:r>
          </a:p>
          <a:p>
            <a:pPr marL="285750" indent="-285750">
              <a:buFont typeface="Arial" panose="020B0604020202020204" pitchFamily="34" charset="0"/>
              <a:buChar char="•"/>
            </a:pPr>
            <a:r>
              <a:rPr lang="en-GB" sz="2000" dirty="0"/>
              <a:t>Counting and looking for patterns </a:t>
            </a:r>
          </a:p>
          <a:p>
            <a:pPr marL="285750" indent="-285750">
              <a:buFont typeface="Arial" panose="020B0604020202020204" pitchFamily="34" charset="0"/>
              <a:buChar char="•"/>
            </a:pPr>
            <a:r>
              <a:rPr lang="en-GB" sz="2000" dirty="0"/>
              <a:t>Repeated addition </a:t>
            </a:r>
          </a:p>
          <a:p>
            <a:pPr marL="285750" indent="-285750">
              <a:buFont typeface="Arial" panose="020B0604020202020204" pitchFamily="34" charset="0"/>
              <a:buChar char="•"/>
            </a:pPr>
            <a:r>
              <a:rPr lang="en-GB" sz="2000" dirty="0"/>
              <a:t>Multiplication is commutative </a:t>
            </a:r>
          </a:p>
          <a:p>
            <a:pPr marL="285750" indent="-285750">
              <a:buFont typeface="Arial" panose="020B0604020202020204" pitchFamily="34" charset="0"/>
              <a:buChar char="•"/>
            </a:pPr>
            <a:r>
              <a:rPr lang="en-GB" sz="2000" dirty="0"/>
              <a:t>Multiplication is the inverse of division </a:t>
            </a:r>
          </a:p>
          <a:p>
            <a:pPr marL="285750" indent="-285750">
              <a:buFont typeface="Arial" panose="020B0604020202020204" pitchFamily="34" charset="0"/>
              <a:buChar char="•"/>
            </a:pPr>
            <a:r>
              <a:rPr lang="en-GB" sz="2000" dirty="0"/>
              <a:t>Number families </a:t>
            </a:r>
          </a:p>
          <a:p>
            <a:pPr marL="285750" indent="-285750">
              <a:buFont typeface="Arial" panose="020B0604020202020204" pitchFamily="34" charset="0"/>
              <a:buChar char="•"/>
            </a:pPr>
            <a:r>
              <a:rPr lang="en-GB" sz="2000" dirty="0"/>
              <a:t>Use of different representations</a:t>
            </a:r>
          </a:p>
          <a:p>
            <a:pPr marL="285750" indent="-285750">
              <a:buFont typeface="Arial" panose="020B0604020202020204" pitchFamily="34" charset="0"/>
              <a:buChar char="•"/>
            </a:pPr>
            <a:r>
              <a:rPr lang="en-GB" sz="2000" dirty="0"/>
              <a:t>Concrete manipulatives such as counters or multilink cubes</a:t>
            </a:r>
          </a:p>
          <a:p>
            <a:pPr marL="285750" indent="-285750">
              <a:buFont typeface="Arial" panose="020B0604020202020204" pitchFamily="34" charset="0"/>
              <a:buChar char="•"/>
            </a:pPr>
            <a:r>
              <a:rPr lang="en-GB" sz="2000" dirty="0"/>
              <a:t>Pictorial representations such as arrays</a:t>
            </a:r>
          </a:p>
        </p:txBody>
      </p:sp>
    </p:spTree>
    <p:extLst>
      <p:ext uri="{BB962C8B-B14F-4D97-AF65-F5344CB8AC3E}">
        <p14:creationId xmlns:p14="http://schemas.microsoft.com/office/powerpoint/2010/main" val="414959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t>TIMES TABLES ROCKSTARS</a:t>
            </a:r>
            <a:br>
              <a:rPr lang="en-GB" cap="none" dirty="0"/>
            </a:br>
            <a:r>
              <a:rPr lang="en-US" cap="none" dirty="0">
                <a:hlinkClick r:id="rId2"/>
              </a:rPr>
              <a:t>https://ttrockstars.com/login </a:t>
            </a:r>
            <a:br>
              <a:rPr lang="en-US" cap="none" dirty="0"/>
            </a:br>
            <a:br>
              <a:rPr lang="en-US" cap="none" dirty="0"/>
            </a:br>
            <a:r>
              <a:rPr lang="en-US" cap="none" dirty="0"/>
              <a:t>-At home and in-school learning platform</a:t>
            </a:r>
            <a:br>
              <a:rPr lang="en-US" cap="none" dirty="0"/>
            </a:br>
            <a:r>
              <a:rPr lang="en-US" cap="none" dirty="0"/>
              <a:t>-Get your child to practise daily for 15 minutes</a:t>
            </a:r>
            <a:br>
              <a:rPr lang="en-US" cap="none" dirty="0"/>
            </a:br>
            <a:br>
              <a:rPr lang="en-GB" cap="none" dirty="0"/>
            </a:b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1197424"/>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2800" cap="none" dirty="0">
                <a:solidFill>
                  <a:srgbClr val="FF0000"/>
                </a:solidFill>
              </a:rPr>
              <a:t>What else is the school doing to prepare pupils for the MTC?</a:t>
            </a:r>
          </a:p>
        </p:txBody>
      </p:sp>
      <p:pic>
        <p:nvPicPr>
          <p:cNvPr id="4" name="Picture 2" descr="Letterhead Marlborough Primary School V4"/>
          <p:cNvPicPr>
            <a:picLocks noChangeAspect="1" noChangeArrowheads="1"/>
          </p:cNvPicPr>
          <p:nvPr/>
        </p:nvPicPr>
        <p:blipFill>
          <a:blip r:embed="rId3"/>
          <a:srcRect t="83595"/>
          <a:stretch>
            <a:fillRect/>
          </a:stretch>
        </p:blipFill>
        <p:spPr bwMode="auto">
          <a:xfrm>
            <a:off x="0" y="5336276"/>
            <a:ext cx="12192000" cy="1521724"/>
          </a:xfrm>
          <a:prstGeom prst="rect">
            <a:avLst/>
          </a:prstGeom>
          <a:noFill/>
          <a:ln w="9525">
            <a:noFill/>
            <a:miter lim="800000"/>
            <a:headEnd/>
            <a:tailEnd/>
          </a:ln>
        </p:spPr>
      </p:pic>
      <p:pic>
        <p:nvPicPr>
          <p:cNvPr id="1026" name="Picture 2"/>
          <p:cNvPicPr>
            <a:picLocks noChangeAspect="1" noChangeArrowheads="1"/>
          </p:cNvPicPr>
          <p:nvPr/>
        </p:nvPicPr>
        <p:blipFill>
          <a:blip r:embed="rId4"/>
          <a:srcRect l="9280" t="10925" r="12320" b="12806"/>
          <a:stretch>
            <a:fillRect/>
          </a:stretch>
        </p:blipFill>
        <p:spPr bwMode="auto">
          <a:xfrm>
            <a:off x="7478973" y="2688609"/>
            <a:ext cx="4476466" cy="2448353"/>
          </a:xfrm>
          <a:prstGeom prst="rect">
            <a:avLst/>
          </a:prstGeom>
          <a:noFill/>
          <a:ln w="9525">
            <a:noFill/>
            <a:miter lim="800000"/>
            <a:headEnd/>
            <a:tailEnd/>
          </a:ln>
          <a:effectLst/>
        </p:spPr>
      </p:pic>
    </p:spTree>
    <p:extLst>
      <p:ext uri="{BB962C8B-B14F-4D97-AF65-F5344CB8AC3E}">
        <p14:creationId xmlns:p14="http://schemas.microsoft.com/office/powerpoint/2010/main" val="26595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0" y="1869743"/>
            <a:ext cx="8397458" cy="3843935"/>
          </a:xfrm>
        </p:spPr>
        <p:txBody>
          <a:bodyPr>
            <a:normAutofit fontScale="90000"/>
          </a:bodyPr>
          <a:lstStyle/>
          <a:p>
            <a:pPr fontAlgn="base"/>
            <a:r>
              <a:rPr lang="en-US" cap="none" dirty="0"/>
              <a:t>BASELINE TEST</a:t>
            </a:r>
            <a:br>
              <a:rPr lang="en-US" cap="none" dirty="0"/>
            </a:br>
            <a:r>
              <a:rPr lang="en-US" cap="none" dirty="0">
                <a:hlinkClick r:id="rId2"/>
              </a:rPr>
              <a:t>https://www.timestables.co.uk/multiplication-tables-check/ </a:t>
            </a:r>
            <a:br>
              <a:rPr lang="en-US" cap="none" dirty="0"/>
            </a:br>
            <a:br>
              <a:rPr lang="en-US" cap="none" dirty="0"/>
            </a:br>
            <a:r>
              <a:rPr lang="en-US" sz="2700" cap="none" dirty="0"/>
              <a:t>-In school test</a:t>
            </a:r>
            <a:br>
              <a:rPr lang="en-US" sz="2700" cap="none" dirty="0"/>
            </a:br>
            <a:r>
              <a:rPr lang="en-US" sz="2700" cap="none" dirty="0"/>
              <a:t>- Your child can also use this online tool to practise at home</a:t>
            </a:r>
            <a:br>
              <a:rPr lang="en-US" sz="2700" cap="none" dirty="0"/>
            </a:br>
            <a:r>
              <a:rPr lang="en-US" sz="2700" cap="none" dirty="0"/>
              <a:t>-Administered at the beginning of the year to assess each childs’ starting point and gaps in learning</a:t>
            </a:r>
            <a:br>
              <a:rPr lang="en-US" sz="2700" cap="none" dirty="0"/>
            </a:br>
            <a:br>
              <a:rPr lang="en-GB" cap="none" dirty="0"/>
            </a:b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1197424"/>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2800" cap="none" dirty="0">
                <a:solidFill>
                  <a:srgbClr val="FF0000"/>
                </a:solidFill>
              </a:rPr>
              <a:t>What else is the school doing to prepare pupils for the MTC?</a:t>
            </a:r>
          </a:p>
        </p:txBody>
      </p:sp>
      <p:pic>
        <p:nvPicPr>
          <p:cNvPr id="4" name="Picture 2" descr="Letterhead Marlborough Primary School V4"/>
          <p:cNvPicPr>
            <a:picLocks noChangeAspect="1" noChangeArrowheads="1"/>
          </p:cNvPicPr>
          <p:nvPr/>
        </p:nvPicPr>
        <p:blipFill>
          <a:blip r:embed="rId3"/>
          <a:srcRect t="83595"/>
          <a:stretch>
            <a:fillRect/>
          </a:stretch>
        </p:blipFill>
        <p:spPr bwMode="auto">
          <a:xfrm>
            <a:off x="0" y="5336276"/>
            <a:ext cx="12192000" cy="1521724"/>
          </a:xfrm>
          <a:prstGeom prst="rect">
            <a:avLst/>
          </a:prstGeom>
          <a:noFill/>
          <a:ln w="9525">
            <a:noFill/>
            <a:miter lim="800000"/>
            <a:headEnd/>
            <a:tailEnd/>
          </a:ln>
        </p:spPr>
      </p:pic>
      <p:pic>
        <p:nvPicPr>
          <p:cNvPr id="1026" name="Picture 2"/>
          <p:cNvPicPr>
            <a:picLocks noChangeAspect="1" noChangeArrowheads="1"/>
          </p:cNvPicPr>
          <p:nvPr/>
        </p:nvPicPr>
        <p:blipFill>
          <a:blip r:embed="rId4"/>
          <a:srcRect l="17412" t="15672" r="32974" b="17537"/>
          <a:stretch>
            <a:fillRect/>
          </a:stretch>
        </p:blipFill>
        <p:spPr bwMode="auto">
          <a:xfrm>
            <a:off x="8839822" y="2183641"/>
            <a:ext cx="3047377" cy="2306471"/>
          </a:xfrm>
          <a:prstGeom prst="rect">
            <a:avLst/>
          </a:prstGeom>
          <a:noFill/>
          <a:ln w="9525">
            <a:noFill/>
            <a:miter lim="800000"/>
            <a:headEnd/>
            <a:tailEnd/>
          </a:ln>
          <a:effectLst/>
        </p:spPr>
      </p:pic>
    </p:spTree>
    <p:extLst>
      <p:ext uri="{BB962C8B-B14F-4D97-AF65-F5344CB8AC3E}">
        <p14:creationId xmlns:p14="http://schemas.microsoft.com/office/powerpoint/2010/main" val="26595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92791" y="1236331"/>
            <a:ext cx="10515600" cy="779462"/>
          </a:xfrm>
        </p:spPr>
        <p:txBody>
          <a:bodyPr/>
          <a:lstStyle/>
          <a:p>
            <a:pPr algn="ctr" eaLnBrk="1" hangingPunct="1"/>
            <a:r>
              <a:rPr lang="en-GB" altLang="en-US" dirty="0">
                <a:solidFill>
                  <a:srgbClr val="FF0000"/>
                </a:solidFill>
              </a:rPr>
              <a:t>Aims of this workshop</a:t>
            </a:r>
          </a:p>
        </p:txBody>
      </p:sp>
      <p:sp>
        <p:nvSpPr>
          <p:cNvPr id="5123" name="Content Placeholder 2"/>
          <p:cNvSpPr>
            <a:spLocks noGrp="1"/>
          </p:cNvSpPr>
          <p:nvPr>
            <p:ph idx="1"/>
          </p:nvPr>
        </p:nvSpPr>
        <p:spPr>
          <a:xfrm>
            <a:off x="313899" y="1944356"/>
            <a:ext cx="11682483" cy="5187950"/>
          </a:xfrm>
        </p:spPr>
        <p:txBody>
          <a:bodyPr>
            <a:noAutofit/>
          </a:bodyPr>
          <a:lstStyle/>
          <a:p>
            <a:r>
              <a:rPr lang="en-GB" altLang="en-US" sz="2300" dirty="0"/>
              <a:t>To achieve a stronger understanding of what the Multiplication Tables Check (MTC) is and what the expectations are </a:t>
            </a:r>
          </a:p>
          <a:p>
            <a:r>
              <a:rPr lang="en-GB" altLang="en-US" sz="2300" dirty="0"/>
              <a:t>To understand how , when  and why the Multiplication Tables Check (MTC) will be administered</a:t>
            </a:r>
          </a:p>
          <a:p>
            <a:pPr eaLnBrk="1" hangingPunct="1"/>
            <a:r>
              <a:rPr lang="en-GB" altLang="en-US" sz="2300" dirty="0"/>
              <a:t>To achieve a stronger understanding of how times tables is taught in Year 4</a:t>
            </a:r>
          </a:p>
          <a:p>
            <a:pPr eaLnBrk="1" hangingPunct="1"/>
            <a:r>
              <a:rPr lang="en-GB" altLang="en-US" sz="2300" dirty="0"/>
              <a:t>To be provide you with a range of strategies and websites you can use with your child at home</a:t>
            </a:r>
          </a:p>
        </p:txBody>
      </p:sp>
      <p:sp>
        <p:nvSpPr>
          <p:cNvPr id="4" name="Footer Placeholder 3"/>
          <p:cNvSpPr>
            <a:spLocks noGrp="1"/>
          </p:cNvSpPr>
          <p:nvPr>
            <p:ph type="ftr" sz="quarter" idx="11"/>
          </p:nvPr>
        </p:nvSpPr>
        <p:spPr/>
        <p:txBody>
          <a:bodyPr/>
          <a:lstStyle/>
          <a:p>
            <a:pPr>
              <a:defRPr/>
            </a:pPr>
            <a:endParaRPr lang="en-GB" dirty="0"/>
          </a:p>
        </p:txBody>
      </p:sp>
      <p:pic>
        <p:nvPicPr>
          <p:cNvPr id="5125" name="Picture 2" descr="Letterhead Marlborough Primary School V4"/>
          <p:cNvPicPr>
            <a:picLocks noChangeAspect="1" noChangeArrowheads="1"/>
          </p:cNvPicPr>
          <p:nvPr/>
        </p:nvPicPr>
        <p:blipFill>
          <a:blip r:embed="rId2"/>
          <a:srcRect t="83595"/>
          <a:stretch>
            <a:fillRect/>
          </a:stretch>
        </p:blipFill>
        <p:spPr bwMode="auto">
          <a:xfrm>
            <a:off x="0" y="5418160"/>
            <a:ext cx="12192000" cy="143983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70ECE1-F2FB-47F5-B455-879E65AF63BA}"/>
              </a:ext>
            </a:extLst>
          </p:cNvPr>
          <p:cNvSpPr txBox="1"/>
          <p:nvPr/>
        </p:nvSpPr>
        <p:spPr>
          <a:xfrm>
            <a:off x="1238161" y="2009961"/>
            <a:ext cx="8586896" cy="2031325"/>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can use this free multiplication table check which will give you an idea of the speed at which children will be asked questions: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2"/>
              </a:rPr>
              <a:t>https://mathsframe.co.uk/en/resources/resource/477/Multiplication-Tables-Check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B8F952E-D5B0-4EBB-9517-D9E69F111255}"/>
              </a:ext>
            </a:extLst>
          </p:cNvPr>
          <p:cNvSpPr txBox="1">
            <a:spLocks noGrp="1"/>
          </p:cNvSpPr>
          <p:nvPr>
            <p:ph type="title"/>
          </p:nvPr>
        </p:nvSpPr>
        <p:spPr>
          <a:xfrm>
            <a:off x="1450975" y="804863"/>
            <a:ext cx="9604375" cy="1049337"/>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Example multiplication table check</a:t>
            </a:r>
            <a:endParaRPr lang="en-GB"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36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US" cap="none" dirty="0"/>
              <a:t>TIMES TABLES BOOKLETS</a:t>
            </a:r>
            <a:br>
              <a:rPr lang="en-US" cap="none" dirty="0"/>
            </a:br>
            <a:br>
              <a:rPr lang="en-US" cap="none" dirty="0"/>
            </a:br>
            <a:r>
              <a:rPr lang="en-US" cap="none" dirty="0"/>
              <a:t>-In-school learning tool</a:t>
            </a:r>
            <a:br>
              <a:rPr lang="en-US" cap="none" dirty="0"/>
            </a:br>
            <a:r>
              <a:rPr lang="en-US" cap="none" dirty="0"/>
              <a:t>-Get your child to practise weekly</a:t>
            </a:r>
            <a:br>
              <a:rPr lang="en-US" cap="none" dirty="0"/>
            </a:br>
            <a:br>
              <a:rPr lang="en-GB" cap="none" dirty="0"/>
            </a:b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1197424"/>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2800" cap="none" dirty="0">
                <a:solidFill>
                  <a:srgbClr val="FF0000"/>
                </a:solidFill>
              </a:rPr>
              <a:t>What else is the school doing to prepare pupils for Multiplication Tables Check?</a:t>
            </a: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336276"/>
            <a:ext cx="12192000" cy="1521724"/>
          </a:xfrm>
          <a:prstGeom prst="rect">
            <a:avLst/>
          </a:prstGeom>
          <a:noFill/>
          <a:ln w="9525">
            <a:noFill/>
            <a:miter lim="800000"/>
            <a:headEnd/>
            <a:tailEnd/>
          </a:ln>
        </p:spPr>
      </p:pic>
      <p:pic>
        <p:nvPicPr>
          <p:cNvPr id="3074" name="Picture 2"/>
          <p:cNvPicPr>
            <a:picLocks noChangeAspect="1" noChangeArrowheads="1"/>
          </p:cNvPicPr>
          <p:nvPr/>
        </p:nvPicPr>
        <p:blipFill>
          <a:blip r:embed="rId3"/>
          <a:srcRect l="3357" t="26119" r="54686" b="10634"/>
          <a:stretch>
            <a:fillRect/>
          </a:stretch>
        </p:blipFill>
        <p:spPr bwMode="auto">
          <a:xfrm>
            <a:off x="8297839" y="2019870"/>
            <a:ext cx="3616657" cy="3065117"/>
          </a:xfrm>
          <a:prstGeom prst="rect">
            <a:avLst/>
          </a:prstGeom>
          <a:noFill/>
          <a:ln w="9525">
            <a:noFill/>
            <a:miter lim="800000"/>
            <a:headEnd/>
            <a:tailEnd/>
          </a:ln>
          <a:effectLst/>
        </p:spPr>
      </p:pic>
    </p:spTree>
    <p:extLst>
      <p:ext uri="{BB962C8B-B14F-4D97-AF65-F5344CB8AC3E}">
        <p14:creationId xmlns:p14="http://schemas.microsoft.com/office/powerpoint/2010/main" val="26595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23" y="2357648"/>
            <a:ext cx="11868539" cy="3739490"/>
          </a:xfrm>
        </p:spPr>
        <p:txBody>
          <a:bodyPr>
            <a:normAutofit fontScale="90000"/>
          </a:bodyPr>
          <a:lstStyle/>
          <a:p>
            <a:pPr fontAlgn="base"/>
            <a:br>
              <a:rPr lang="en-US" dirty="0"/>
            </a:br>
            <a:br>
              <a:rPr lang="en-US" dirty="0"/>
            </a:br>
            <a:r>
              <a:rPr lang="en-US" cap="none" dirty="0">
                <a:hlinkClick r:id="rId2"/>
              </a:rPr>
              <a:t> </a:t>
            </a:r>
            <a:br>
              <a:rPr lang="en-US" cap="none" dirty="0"/>
            </a:br>
            <a:br>
              <a:rPr lang="en-US" cap="none" dirty="0"/>
            </a:br>
            <a:br>
              <a:rPr lang="en-US" cap="none" dirty="0"/>
            </a:br>
            <a:br>
              <a:rPr lang="en-GB" cap="none" dirty="0"/>
            </a:b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104490"/>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2800" cap="none" dirty="0">
                <a:solidFill>
                  <a:srgbClr val="FF0000"/>
                </a:solidFill>
              </a:rPr>
              <a:t>What can you do at home to support your child?</a:t>
            </a:r>
          </a:p>
        </p:txBody>
      </p:sp>
      <p:pic>
        <p:nvPicPr>
          <p:cNvPr id="4" name="Picture 2" descr="Letterhead Marlborough Primary School V4"/>
          <p:cNvPicPr>
            <a:picLocks noChangeAspect="1" noChangeArrowheads="1"/>
          </p:cNvPicPr>
          <p:nvPr/>
        </p:nvPicPr>
        <p:blipFill>
          <a:blip r:embed="rId3"/>
          <a:srcRect t="83595"/>
          <a:stretch>
            <a:fillRect/>
          </a:stretch>
        </p:blipFill>
        <p:spPr bwMode="auto">
          <a:xfrm>
            <a:off x="0" y="5336276"/>
            <a:ext cx="12192000" cy="1521724"/>
          </a:xfrm>
          <a:prstGeom prst="rect">
            <a:avLst/>
          </a:prstGeom>
          <a:noFill/>
          <a:ln w="9525">
            <a:noFill/>
            <a:miter lim="800000"/>
            <a:headEnd/>
            <a:tailEnd/>
          </a:ln>
        </p:spPr>
      </p:pic>
      <p:sp>
        <p:nvSpPr>
          <p:cNvPr id="9" name="TextBox 8">
            <a:extLst>
              <a:ext uri="{FF2B5EF4-FFF2-40B4-BE49-F238E27FC236}">
                <a16:creationId xmlns:a16="http://schemas.microsoft.com/office/drawing/2014/main" id="{D0D2497C-778C-40F1-99C6-52BE1DF7B0AB}"/>
              </a:ext>
            </a:extLst>
          </p:cNvPr>
          <p:cNvSpPr txBox="1"/>
          <p:nvPr/>
        </p:nvSpPr>
        <p:spPr>
          <a:xfrm>
            <a:off x="1398181" y="1043731"/>
            <a:ext cx="8586896" cy="477053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Firstly, a positive attitude goes a long way – so as much encouragement and support as possible (but we don’t need to tell you that)!</a:t>
            </a:r>
          </a:p>
          <a:p>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Some further tips:</a:t>
            </a:r>
          </a:p>
          <a:p>
            <a:pPr marL="285750"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Make times tables fun;</a:t>
            </a:r>
          </a:p>
          <a:p>
            <a:pPr marL="742950" lvl="1"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Climb stairs counting in multiples</a:t>
            </a:r>
          </a:p>
          <a:p>
            <a:pPr marL="742950" lvl="1"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Play verbal times tables games</a:t>
            </a:r>
          </a:p>
          <a:p>
            <a:pPr marL="742950" lvl="1"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Listen to and learn times tables songs</a:t>
            </a:r>
          </a:p>
          <a:p>
            <a:pPr marL="742950" lvl="1"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Take it in turns to say different times tables in funny voices (i.e. say 2 x 3 = 6 in a lion’s voice)</a:t>
            </a:r>
          </a:p>
          <a:p>
            <a:pPr marL="742950" lvl="1"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Play online </a:t>
            </a:r>
            <a:r>
              <a:rPr lang="en-US" sz="1600" dirty="0" err="1">
                <a:solidFill>
                  <a:srgbClr val="388CDA"/>
                </a:solidFill>
                <a:latin typeface="Arial" panose="020B0604020202020204" pitchFamily="34" charset="0"/>
                <a:cs typeface="Arial" panose="020B0604020202020204" pitchFamily="34" charset="0"/>
              </a:rPr>
              <a:t>maths</a:t>
            </a:r>
            <a:r>
              <a:rPr lang="en-US" sz="1600" dirty="0">
                <a:solidFill>
                  <a:srgbClr val="388CDA"/>
                </a:solidFill>
                <a:latin typeface="Arial" panose="020B0604020202020204" pitchFamily="34" charset="0"/>
                <a:cs typeface="Arial" panose="020B0604020202020204" pitchFamily="34" charset="0"/>
              </a:rPr>
              <a:t> games </a:t>
            </a:r>
          </a:p>
          <a:p>
            <a:pPr marL="285750"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Talk directly to your child’s class teacher if you have any worries (try not to worry your child);</a:t>
            </a:r>
          </a:p>
          <a:p>
            <a:pPr marL="285750" indent="-285750">
              <a:spcAft>
                <a:spcPts val="600"/>
              </a:spcAft>
              <a:buFont typeface="Arial" panose="020B0604020202020204" pitchFamily="34" charset="0"/>
              <a:buChar char="•"/>
            </a:pPr>
            <a:r>
              <a:rPr lang="en-US" sz="1600" dirty="0">
                <a:solidFill>
                  <a:srgbClr val="388CDA"/>
                </a:solidFill>
                <a:latin typeface="Arial" panose="020B0604020202020204" pitchFamily="34" charset="0"/>
                <a:cs typeface="Arial" panose="020B0604020202020204" pitchFamily="34" charset="0"/>
              </a:rPr>
              <a:t>Encourage your child to talk to you, their teacher, or another adult they trust, if they express persisting anxieties about the check. Remember that a small amount of anxiety is normal and not harmful.</a:t>
            </a:r>
          </a:p>
        </p:txBody>
      </p:sp>
    </p:spTree>
    <p:extLst>
      <p:ext uri="{BB962C8B-B14F-4D97-AF65-F5344CB8AC3E}">
        <p14:creationId xmlns:p14="http://schemas.microsoft.com/office/powerpoint/2010/main" val="26595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t>Times Tables Rock Stars </a:t>
            </a:r>
            <a:r>
              <a:rPr lang="en-US" cap="none" dirty="0">
                <a:hlinkClick r:id="rId2"/>
              </a:rPr>
              <a:t>https://ttrockstars.com/login</a:t>
            </a:r>
            <a:br>
              <a:rPr lang="en-US" cap="none" dirty="0">
                <a:hlinkClick r:id="rId2"/>
              </a:rPr>
            </a:br>
            <a:r>
              <a:rPr lang="en-US" cap="none" dirty="0">
                <a:hlinkClick r:id="rId3"/>
              </a:rPr>
              <a:t> https://www.timestables.co.uk/multiplication-tables-check/</a:t>
            </a:r>
            <a:br>
              <a:rPr lang="en-US" dirty="0"/>
            </a:br>
            <a:br>
              <a:rPr lang="en-US" dirty="0"/>
            </a:br>
            <a:r>
              <a:rPr lang="en-US" cap="none" dirty="0">
                <a:hlinkClick r:id="rId2"/>
              </a:rPr>
              <a:t> </a:t>
            </a:r>
            <a:br>
              <a:rPr lang="en-US" cap="none" dirty="0"/>
            </a:br>
            <a:br>
              <a:rPr lang="en-US" cap="none" dirty="0"/>
            </a:br>
            <a:br>
              <a:rPr lang="en-US" cap="none" dirty="0"/>
            </a:br>
            <a:br>
              <a:rPr lang="en-GB" cap="none" dirty="0"/>
            </a:b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1197424"/>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2800" cap="none" dirty="0">
                <a:solidFill>
                  <a:srgbClr val="FF0000"/>
                </a:solidFill>
              </a:rPr>
              <a:t>What can you do at home to support your child?</a:t>
            </a:r>
          </a:p>
        </p:txBody>
      </p:sp>
      <p:pic>
        <p:nvPicPr>
          <p:cNvPr id="4" name="Picture 2" descr="Letterhead Marlborough Primary School V4"/>
          <p:cNvPicPr>
            <a:picLocks noChangeAspect="1" noChangeArrowheads="1"/>
          </p:cNvPicPr>
          <p:nvPr/>
        </p:nvPicPr>
        <p:blipFill>
          <a:blip r:embed="rId4"/>
          <a:srcRect t="83595"/>
          <a:stretch>
            <a:fillRect/>
          </a:stretch>
        </p:blipFill>
        <p:spPr bwMode="auto">
          <a:xfrm>
            <a:off x="0" y="5336276"/>
            <a:ext cx="12192000" cy="1521724"/>
          </a:xfrm>
          <a:prstGeom prst="rect">
            <a:avLst/>
          </a:prstGeom>
          <a:noFill/>
          <a:ln w="9525">
            <a:noFill/>
            <a:miter lim="800000"/>
            <a:headEnd/>
            <a:tailEnd/>
          </a:ln>
        </p:spPr>
      </p:pic>
      <p:pic>
        <p:nvPicPr>
          <p:cNvPr id="1026" name="Picture 2"/>
          <p:cNvPicPr>
            <a:picLocks noChangeAspect="1" noChangeArrowheads="1"/>
          </p:cNvPicPr>
          <p:nvPr/>
        </p:nvPicPr>
        <p:blipFill>
          <a:blip r:embed="rId5"/>
          <a:srcRect l="9280" t="10925" r="12320" b="12806"/>
          <a:stretch>
            <a:fillRect/>
          </a:stretch>
        </p:blipFill>
        <p:spPr bwMode="auto">
          <a:xfrm>
            <a:off x="368489" y="3411940"/>
            <a:ext cx="3070747" cy="1679511"/>
          </a:xfrm>
          <a:prstGeom prst="rect">
            <a:avLst/>
          </a:prstGeom>
          <a:noFill/>
          <a:ln w="9525">
            <a:noFill/>
            <a:miter lim="800000"/>
            <a:headEnd/>
            <a:tailEnd/>
          </a:ln>
          <a:effectLst/>
        </p:spPr>
      </p:pic>
      <p:pic>
        <p:nvPicPr>
          <p:cNvPr id="7" name="Picture 2"/>
          <p:cNvPicPr>
            <a:picLocks noChangeAspect="1" noChangeArrowheads="1"/>
          </p:cNvPicPr>
          <p:nvPr/>
        </p:nvPicPr>
        <p:blipFill>
          <a:blip r:embed="rId6"/>
          <a:srcRect l="3357" t="26119" r="54686" b="10634"/>
          <a:stretch>
            <a:fillRect/>
          </a:stretch>
        </p:blipFill>
        <p:spPr bwMode="auto">
          <a:xfrm>
            <a:off x="3712191" y="3057100"/>
            <a:ext cx="2320119" cy="2088106"/>
          </a:xfrm>
          <a:prstGeom prst="rect">
            <a:avLst/>
          </a:prstGeom>
          <a:noFill/>
          <a:ln w="9525">
            <a:noFill/>
            <a:miter lim="800000"/>
            <a:headEnd/>
            <a:tailEnd/>
          </a:ln>
          <a:effectLst/>
        </p:spPr>
      </p:pic>
      <p:pic>
        <p:nvPicPr>
          <p:cNvPr id="8" name="Picture 2"/>
          <p:cNvPicPr>
            <a:picLocks noChangeAspect="1" noChangeArrowheads="1"/>
          </p:cNvPicPr>
          <p:nvPr/>
        </p:nvPicPr>
        <p:blipFill>
          <a:blip r:embed="rId7"/>
          <a:srcRect l="17412" t="15672" r="32974" b="17537"/>
          <a:stretch>
            <a:fillRect/>
          </a:stretch>
        </p:blipFill>
        <p:spPr bwMode="auto">
          <a:xfrm>
            <a:off x="6246747" y="2947916"/>
            <a:ext cx="3047377" cy="2306471"/>
          </a:xfrm>
          <a:prstGeom prst="rect">
            <a:avLst/>
          </a:prstGeom>
          <a:noFill/>
          <a:ln w="9525">
            <a:noFill/>
            <a:miter lim="800000"/>
            <a:headEnd/>
            <a:tailEnd/>
          </a:ln>
          <a:effectLst/>
        </p:spPr>
      </p:pic>
    </p:spTree>
    <p:extLst>
      <p:ext uri="{BB962C8B-B14F-4D97-AF65-F5344CB8AC3E}">
        <p14:creationId xmlns:p14="http://schemas.microsoft.com/office/powerpoint/2010/main" val="213338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2" y="2028779"/>
            <a:ext cx="11618330" cy="3739490"/>
          </a:xfrm>
        </p:spPr>
        <p:txBody>
          <a:bodyPr>
            <a:normAutofit fontScale="90000"/>
          </a:bodyPr>
          <a:lstStyle/>
          <a:p>
            <a:pPr fontAlgn="base"/>
            <a:r>
              <a:rPr lang="en-GB" sz="2200" dirty="0"/>
              <a:t>National Curriculum </a:t>
            </a:r>
            <a:r>
              <a:rPr lang="en-GB" sz="2200" cap="none" dirty="0">
                <a:hlinkClick r:id="rId2"/>
              </a:rPr>
              <a:t>https://assets.publishing.service.gov.uk/government/uploads/system/uploads/attachment_data/file/335158/primary_national_curriculum_-_mathematics_220714.pdf</a:t>
            </a:r>
            <a:r>
              <a:rPr lang="en-GB" sz="2200" cap="none" dirty="0"/>
              <a:t> </a:t>
            </a:r>
            <a:br>
              <a:rPr lang="en-GB" sz="2200" dirty="0"/>
            </a:br>
            <a:br>
              <a:rPr lang="en-GB" sz="2200" dirty="0"/>
            </a:br>
            <a:r>
              <a:rPr lang="en-GB" sz="2200" dirty="0"/>
              <a:t>Department of Education (DfE )</a:t>
            </a:r>
            <a:br>
              <a:rPr lang="en-GB" sz="2200" dirty="0"/>
            </a:br>
            <a:r>
              <a:rPr lang="en-US" sz="2200" cap="none" dirty="0">
                <a:hlinkClick r:id="rId3"/>
              </a:rPr>
              <a:t>https://www.gov.uk/guidance/multiplication-tables-check-development-process</a:t>
            </a:r>
            <a:br>
              <a:rPr lang="en-US" dirty="0"/>
            </a:br>
            <a:br>
              <a:rPr lang="en-US" dirty="0"/>
            </a:br>
            <a:br>
              <a:rPr lang="en-US" dirty="0"/>
            </a:br>
            <a:br>
              <a:rPr lang="en-GB" dirty="0"/>
            </a:br>
            <a:br>
              <a:rPr lang="en-GB" cap="none" dirty="0"/>
            </a:br>
            <a:br>
              <a:rPr lang="en-GB" cap="none" dirty="0"/>
            </a:br>
            <a:br>
              <a:rPr lang="en-GB" cap="none" dirty="0"/>
            </a:br>
            <a:endParaRPr lang="en-GB" cap="none" dirty="0"/>
          </a:p>
        </p:txBody>
      </p:sp>
      <p:sp>
        <p:nvSpPr>
          <p:cNvPr id="3" name="Title 1"/>
          <p:cNvSpPr txBox="1">
            <a:spLocks/>
          </p:cNvSpPr>
          <p:nvPr/>
        </p:nvSpPr>
        <p:spPr>
          <a:xfrm>
            <a:off x="163773" y="1292958"/>
            <a:ext cx="11904377" cy="420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Useful Websites</a:t>
            </a:r>
            <a:endParaRPr lang="en-GB" sz="1900" dirty="0"/>
          </a:p>
        </p:txBody>
      </p:sp>
      <p:pic>
        <p:nvPicPr>
          <p:cNvPr id="4" name="Picture 2" descr="Letterhead Marlborough Primary School V4"/>
          <p:cNvPicPr>
            <a:picLocks noChangeAspect="1" noChangeArrowheads="1"/>
          </p:cNvPicPr>
          <p:nvPr/>
        </p:nvPicPr>
        <p:blipFill>
          <a:blip r:embed="rId4"/>
          <a:srcRect t="83595"/>
          <a:stretch>
            <a:fillRect/>
          </a:stretch>
        </p:blipFill>
        <p:spPr bwMode="auto">
          <a:xfrm>
            <a:off x="0" y="5336276"/>
            <a:ext cx="12192000" cy="1521724"/>
          </a:xfrm>
          <a:prstGeom prst="rect">
            <a:avLst/>
          </a:prstGeom>
          <a:noFill/>
          <a:ln w="9525">
            <a:noFill/>
            <a:miter lim="800000"/>
            <a:headEnd/>
            <a:tailEnd/>
          </a:ln>
        </p:spPr>
      </p:pic>
    </p:spTree>
    <p:extLst>
      <p:ext uri="{BB962C8B-B14F-4D97-AF65-F5344CB8AC3E}">
        <p14:creationId xmlns:p14="http://schemas.microsoft.com/office/powerpoint/2010/main" val="265956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a:bodyPr>
          <a:lstStyle/>
          <a:p>
            <a:pPr fontAlgn="base"/>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163773" y="1292958"/>
            <a:ext cx="11904377" cy="420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Useful Websites</a:t>
            </a:r>
          </a:p>
          <a:p>
            <a:endParaRPr lang="en-GB" sz="1900" cap="none" dirty="0">
              <a:solidFill>
                <a:srgbClr val="FF0000"/>
              </a:solidFill>
            </a:endParaRPr>
          </a:p>
          <a:p>
            <a:pPr>
              <a:buFont typeface="Arial" charset="0"/>
              <a:buChar char="•"/>
              <a:defRPr/>
            </a:pPr>
            <a:r>
              <a:rPr lang="en-GB" sz="2000" dirty="0"/>
              <a:t>Maths Games </a:t>
            </a:r>
            <a:r>
              <a:rPr lang="en-GB" sz="2000" dirty="0">
                <a:hlinkClick r:id="rId2"/>
              </a:rPr>
              <a:t>http://www.maths-games.org/times-tables-games.html</a:t>
            </a:r>
            <a:endParaRPr lang="en-GB" sz="2000" dirty="0"/>
          </a:p>
          <a:p>
            <a:pPr>
              <a:defRPr/>
            </a:pPr>
            <a:r>
              <a:rPr lang="en-GB" sz="2000" dirty="0"/>
              <a:t> </a:t>
            </a:r>
          </a:p>
          <a:p>
            <a:pPr>
              <a:buFont typeface="Arial" charset="0"/>
              <a:buChar char="•"/>
              <a:defRPr/>
            </a:pPr>
            <a:r>
              <a:rPr lang="en-GB" sz="2000" dirty="0"/>
              <a:t>Cool Maths </a:t>
            </a:r>
            <a:r>
              <a:rPr lang="en-GB" sz="2000" dirty="0">
                <a:hlinkClick r:id="rId3"/>
              </a:rPr>
              <a:t>https://www.coolmathgames.com/</a:t>
            </a:r>
            <a:r>
              <a:rPr lang="en-GB" sz="2000" dirty="0"/>
              <a:t> </a:t>
            </a:r>
          </a:p>
          <a:p>
            <a:pPr>
              <a:defRPr/>
            </a:pPr>
            <a:endParaRPr lang="en-GB" sz="2000" dirty="0"/>
          </a:p>
          <a:p>
            <a:pPr>
              <a:buFont typeface="Arial" charset="0"/>
              <a:buChar char="•"/>
              <a:defRPr/>
            </a:pPr>
            <a:r>
              <a:rPr lang="en-GB" sz="2000" dirty="0"/>
              <a:t>Ixl </a:t>
            </a:r>
            <a:r>
              <a:rPr lang="en-GB" sz="2000" dirty="0">
                <a:hlinkClick r:id="rId4"/>
              </a:rPr>
              <a:t>https://uk.ixl.com/</a:t>
            </a:r>
            <a:r>
              <a:rPr lang="en-GB" sz="2000" dirty="0"/>
              <a:t> </a:t>
            </a:r>
          </a:p>
          <a:p>
            <a:pPr>
              <a:defRPr/>
            </a:pPr>
            <a:endParaRPr lang="en-GB" sz="2000" dirty="0"/>
          </a:p>
          <a:p>
            <a:pPr>
              <a:buFont typeface="Arial" charset="0"/>
              <a:buChar char="•"/>
              <a:defRPr/>
            </a:pPr>
            <a:r>
              <a:rPr lang="en-GB" sz="2000" dirty="0"/>
              <a:t>Times tables Rock starS </a:t>
            </a:r>
            <a:r>
              <a:rPr lang="en-GB" sz="2000" dirty="0">
                <a:hlinkClick r:id="rId5"/>
              </a:rPr>
              <a:t>https://ttrockstars.com/</a:t>
            </a:r>
            <a:r>
              <a:rPr lang="en-GB" sz="2000" dirty="0"/>
              <a:t> </a:t>
            </a:r>
          </a:p>
          <a:p>
            <a:pPr>
              <a:defRPr/>
            </a:pPr>
            <a:endParaRPr lang="en-GB" sz="2000" dirty="0"/>
          </a:p>
          <a:p>
            <a:pPr>
              <a:buFont typeface="Arial" charset="0"/>
              <a:buChar char="•"/>
              <a:defRPr/>
            </a:pPr>
            <a:r>
              <a:rPr lang="en-GB" sz="2000" dirty="0"/>
              <a:t>Topmarks </a:t>
            </a:r>
            <a:r>
              <a:rPr lang="en-GB" sz="2000" dirty="0">
                <a:hlinkClick r:id="rId6"/>
              </a:rPr>
              <a:t>https://www.topmarks.co.uk/</a:t>
            </a:r>
            <a:r>
              <a:rPr lang="en-GB" sz="2000" dirty="0"/>
              <a:t> </a:t>
            </a:r>
          </a:p>
          <a:p>
            <a:pPr>
              <a:buFont typeface="Arial" charset="0"/>
              <a:buChar char="•"/>
              <a:defRPr/>
            </a:pPr>
            <a:endParaRPr lang="en-GB" sz="2000" dirty="0"/>
          </a:p>
          <a:p>
            <a:pPr>
              <a:buFont typeface="Arial" charset="0"/>
              <a:buChar char="•"/>
              <a:defRPr/>
            </a:pPr>
            <a:r>
              <a:rPr lang="en-GB" sz="2000" dirty="0">
                <a:hlinkClick r:id="rId7"/>
              </a:rPr>
              <a:t>DfE Video - https://youtu.be/GhAJMJUsAac</a:t>
            </a:r>
            <a:endParaRPr lang="en-GB" sz="2000" dirty="0"/>
          </a:p>
          <a:p>
            <a:pPr>
              <a:buFont typeface="Arial" charset="0"/>
              <a:buChar char="•"/>
              <a:defRPr/>
            </a:pPr>
            <a:endParaRPr lang="en-GB" sz="2000" dirty="0"/>
          </a:p>
          <a:p>
            <a:endParaRPr lang="en-GB" sz="1900" dirty="0"/>
          </a:p>
        </p:txBody>
      </p:sp>
      <p:pic>
        <p:nvPicPr>
          <p:cNvPr id="4" name="Picture 2" descr="Letterhead Marlborough Primary School V4"/>
          <p:cNvPicPr>
            <a:picLocks noChangeAspect="1" noChangeArrowheads="1"/>
          </p:cNvPicPr>
          <p:nvPr/>
        </p:nvPicPr>
        <p:blipFill>
          <a:blip r:embed="rId8"/>
          <a:srcRect t="83595"/>
          <a:stretch>
            <a:fillRect/>
          </a:stretch>
        </p:blipFill>
        <p:spPr bwMode="auto">
          <a:xfrm>
            <a:off x="0" y="5336276"/>
            <a:ext cx="12192000" cy="1521724"/>
          </a:xfrm>
          <a:prstGeom prst="rect">
            <a:avLst/>
          </a:prstGeom>
          <a:noFill/>
          <a:ln w="9525">
            <a:noFill/>
            <a:miter lim="800000"/>
            <a:headEnd/>
            <a:tailEnd/>
          </a:ln>
        </p:spPr>
      </p:pic>
    </p:spTree>
    <p:extLst>
      <p:ext uri="{BB962C8B-B14F-4D97-AF65-F5344CB8AC3E}">
        <p14:creationId xmlns:p14="http://schemas.microsoft.com/office/powerpoint/2010/main" val="26595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a:bodyPr>
          <a:lstStyle/>
          <a:p>
            <a:pPr fontAlgn="base"/>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87623" y="364910"/>
            <a:ext cx="11904377" cy="420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endParaRPr lang="en-GB" sz="13800" cap="none" dirty="0">
              <a:solidFill>
                <a:srgbClr val="FF0000"/>
              </a:solidFill>
            </a:endParaRPr>
          </a:p>
          <a:p>
            <a:pPr algn="ctr"/>
            <a:r>
              <a:rPr lang="en-GB" sz="13800" cap="none" dirty="0">
                <a:solidFill>
                  <a:srgbClr val="FF0000"/>
                </a:solidFill>
              </a:rPr>
              <a:t>Questions?</a:t>
            </a:r>
            <a:endParaRPr lang="en-GB" sz="8000"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336276"/>
            <a:ext cx="12192000" cy="1521724"/>
          </a:xfrm>
          <a:prstGeom prst="rect">
            <a:avLst/>
          </a:prstGeom>
          <a:noFill/>
          <a:ln w="9525">
            <a:noFill/>
            <a:miter lim="800000"/>
            <a:headEnd/>
            <a:tailEnd/>
          </a:ln>
        </p:spPr>
      </p:pic>
    </p:spTree>
    <p:extLst>
      <p:ext uri="{BB962C8B-B14F-4D97-AF65-F5344CB8AC3E}">
        <p14:creationId xmlns:p14="http://schemas.microsoft.com/office/powerpoint/2010/main" val="26595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2137960"/>
            <a:ext cx="11864454" cy="3375596"/>
          </a:xfrm>
        </p:spPr>
        <p:txBody>
          <a:bodyPr>
            <a:normAutofit/>
          </a:bodyPr>
          <a:lstStyle/>
          <a:p>
            <a:r>
              <a:rPr lang="en-GB" cap="none" dirty="0"/>
              <a:t>Primary-school children were expected to know all their times tables up to 12x12 by the time they reached Year 6 and they were not formally tested on them other than through multiplication questions in the Year 6 Maths SATS examinations. </a:t>
            </a:r>
            <a:br>
              <a:rPr lang="en-GB" cap="none" dirty="0"/>
            </a:br>
            <a:br>
              <a:rPr lang="en-GB" cap="none" dirty="0"/>
            </a:br>
            <a:endParaRPr lang="en-GB" cap="none" dirty="0"/>
          </a:p>
        </p:txBody>
      </p:sp>
      <p:sp>
        <p:nvSpPr>
          <p:cNvPr id="3" name="Title 1"/>
          <p:cNvSpPr txBox="1">
            <a:spLocks/>
          </p:cNvSpPr>
          <p:nvPr/>
        </p:nvSpPr>
        <p:spPr>
          <a:xfrm>
            <a:off x="497634" y="968754"/>
            <a:ext cx="11694366"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dirty="0">
                <a:solidFill>
                  <a:srgbClr val="FF0000"/>
                </a:solidFill>
              </a:rPr>
              <a:t>W</a:t>
            </a:r>
            <a:r>
              <a:rPr lang="en-GB" cap="none" dirty="0">
                <a:solidFill>
                  <a:srgbClr val="FF0000"/>
                </a:solidFill>
              </a:rPr>
              <a:t>hat were the times tables expectations prior to the introduction of the M</a:t>
            </a:r>
            <a:r>
              <a:rPr lang="en-GB" altLang="en-US" cap="none" dirty="0">
                <a:solidFill>
                  <a:srgbClr val="FF0000"/>
                </a:solidFill>
              </a:rPr>
              <a:t>ultiplication Tables Check </a:t>
            </a:r>
            <a:r>
              <a:rPr lang="en-GB" altLang="en-US" dirty="0">
                <a:solidFill>
                  <a:srgbClr val="FF0000"/>
                </a:solidFill>
              </a:rPr>
              <a:t>(MTC)?</a:t>
            </a:r>
            <a:endParaRPr lang="en-GB" dirty="0">
              <a:solidFill>
                <a:srgbClr val="FF0000"/>
              </a:solidFill>
            </a:endParaRP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365371"/>
            <a:ext cx="12192000" cy="1670050"/>
          </a:xfrm>
          <a:prstGeom prst="rect">
            <a:avLst/>
          </a:prstGeom>
          <a:noFill/>
          <a:ln w="9525">
            <a:noFill/>
            <a:miter lim="800000"/>
            <a:headEnd/>
            <a:tailEnd/>
          </a:ln>
        </p:spPr>
      </p:pic>
    </p:spTree>
    <p:extLst>
      <p:ext uri="{BB962C8B-B14F-4D97-AF65-F5344CB8AC3E}">
        <p14:creationId xmlns:p14="http://schemas.microsoft.com/office/powerpoint/2010/main" val="238037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2097017"/>
            <a:ext cx="11864454" cy="3375596"/>
          </a:xfrm>
        </p:spPr>
        <p:txBody>
          <a:bodyPr>
            <a:normAutofit/>
          </a:bodyPr>
          <a:lstStyle/>
          <a:p>
            <a:r>
              <a:rPr lang="en-GB" cap="none" dirty="0"/>
              <a:t>Under the current </a:t>
            </a:r>
            <a:r>
              <a:rPr lang="en-GB" cap="none" dirty="0">
                <a:hlinkClick r:id="rId2"/>
              </a:rPr>
              <a:t>National Curriculum</a:t>
            </a:r>
            <a:r>
              <a:rPr lang="en-GB" cap="none" dirty="0"/>
              <a:t>,  children are supposed to know their times tables by the end of </a:t>
            </a:r>
            <a:r>
              <a:rPr lang="en-GB" cap="none" dirty="0">
                <a:hlinkClick r:id="rId3"/>
              </a:rPr>
              <a:t>Year 4</a:t>
            </a:r>
            <a:r>
              <a:rPr lang="en-GB" cap="none" dirty="0"/>
              <a:t>, and in preparation for the MTC test. </a:t>
            </a:r>
            <a:br>
              <a:rPr lang="en-GB" cap="none" dirty="0"/>
            </a:br>
            <a:br>
              <a:rPr lang="en-GB" cap="none" dirty="0"/>
            </a:br>
            <a:endParaRPr lang="en-GB" cap="none" dirty="0"/>
          </a:p>
        </p:txBody>
      </p:sp>
      <p:sp>
        <p:nvSpPr>
          <p:cNvPr id="3" name="Title 1"/>
          <p:cNvSpPr txBox="1">
            <a:spLocks/>
          </p:cNvSpPr>
          <p:nvPr/>
        </p:nvSpPr>
        <p:spPr>
          <a:xfrm>
            <a:off x="0" y="941458"/>
            <a:ext cx="11694366"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rPr>
              <a:t>What are the times tables expectations now that the M</a:t>
            </a:r>
            <a:r>
              <a:rPr lang="en-GB" altLang="en-US" cap="none" dirty="0">
                <a:solidFill>
                  <a:srgbClr val="FF0000"/>
                </a:solidFill>
              </a:rPr>
              <a:t>ultiplication Tables Check </a:t>
            </a:r>
            <a:r>
              <a:rPr lang="en-GB" altLang="en-US" dirty="0">
                <a:solidFill>
                  <a:srgbClr val="FF0000"/>
                </a:solidFill>
              </a:rPr>
              <a:t>(MTC)</a:t>
            </a:r>
            <a:r>
              <a:rPr lang="en-GB" cap="none" dirty="0">
                <a:solidFill>
                  <a:srgbClr val="FF0000"/>
                </a:solidFill>
              </a:rPr>
              <a:t> has been introduced?</a:t>
            </a:r>
          </a:p>
        </p:txBody>
      </p:sp>
      <p:pic>
        <p:nvPicPr>
          <p:cNvPr id="4" name="Picture 2" descr="Letterhead Marlborough Primary School V4"/>
          <p:cNvPicPr>
            <a:picLocks noChangeAspect="1" noChangeArrowheads="1"/>
          </p:cNvPicPr>
          <p:nvPr/>
        </p:nvPicPr>
        <p:blipFill>
          <a:blip r:embed="rId4"/>
          <a:srcRect t="83595"/>
          <a:stretch>
            <a:fillRect/>
          </a:stretch>
        </p:blipFill>
        <p:spPr bwMode="auto">
          <a:xfrm>
            <a:off x="0" y="5365371"/>
            <a:ext cx="12192000" cy="1670050"/>
          </a:xfrm>
          <a:prstGeom prst="rect">
            <a:avLst/>
          </a:prstGeom>
          <a:noFill/>
          <a:ln w="9525">
            <a:noFill/>
            <a:miter lim="800000"/>
            <a:headEnd/>
            <a:tailEnd/>
          </a:ln>
        </p:spPr>
      </p:pic>
    </p:spTree>
    <p:extLst>
      <p:ext uri="{BB962C8B-B14F-4D97-AF65-F5344CB8AC3E}">
        <p14:creationId xmlns:p14="http://schemas.microsoft.com/office/powerpoint/2010/main" val="238037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1990019"/>
            <a:ext cx="11523305" cy="4168698"/>
          </a:xfrm>
        </p:spPr>
        <p:txBody>
          <a:bodyPr>
            <a:normAutofit/>
          </a:bodyPr>
          <a:lstStyle/>
          <a:p>
            <a:r>
              <a:rPr lang="en-GB" cap="none" dirty="0"/>
              <a:t>The </a:t>
            </a:r>
            <a:r>
              <a:rPr lang="en-GB" b="1" cap="none" dirty="0"/>
              <a:t>Multiplication Tables Check (MTC)</a:t>
            </a:r>
            <a:r>
              <a:rPr lang="en-GB" cap="none" dirty="0"/>
              <a:t> was officially announced by the Department for Education (DfE) in September 2017. </a:t>
            </a:r>
            <a:br>
              <a:rPr lang="en-GB" cap="none" dirty="0"/>
            </a:br>
            <a:br>
              <a:rPr lang="en-GB" cap="none" dirty="0"/>
            </a:br>
            <a:br>
              <a:rPr lang="en-GB" cap="none" dirty="0"/>
            </a:br>
            <a:br>
              <a:rPr lang="en-GB" cap="none" dirty="0"/>
            </a:br>
            <a:endParaRPr lang="en-GB" cap="none" dirty="0"/>
          </a:p>
        </p:txBody>
      </p:sp>
      <p:sp>
        <p:nvSpPr>
          <p:cNvPr id="3" name="Title 1"/>
          <p:cNvSpPr txBox="1">
            <a:spLocks/>
          </p:cNvSpPr>
          <p:nvPr/>
        </p:nvSpPr>
        <p:spPr>
          <a:xfrm>
            <a:off x="261258" y="900752"/>
            <a:ext cx="12114244" cy="42853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rPr>
              <a:t>What is the Times Tables Check/ The Multiplication Tables Check (MTC)?</a:t>
            </a: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365371"/>
            <a:ext cx="12192000" cy="1670050"/>
          </a:xfrm>
          <a:prstGeom prst="rect">
            <a:avLst/>
          </a:prstGeom>
          <a:noFill/>
          <a:ln w="9525">
            <a:noFill/>
            <a:miter lim="800000"/>
            <a:headEnd/>
            <a:tailEnd/>
          </a:ln>
        </p:spPr>
      </p:pic>
    </p:spTree>
    <p:extLst>
      <p:ext uri="{BB962C8B-B14F-4D97-AF65-F5344CB8AC3E}">
        <p14:creationId xmlns:p14="http://schemas.microsoft.com/office/powerpoint/2010/main" val="163105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32" y="2288086"/>
            <a:ext cx="11200731" cy="3061835"/>
          </a:xfrm>
        </p:spPr>
        <p:txBody>
          <a:bodyPr>
            <a:normAutofit/>
          </a:bodyPr>
          <a:lstStyle/>
          <a:p>
            <a:r>
              <a:rPr lang="en-US" sz="2800" cap="none" dirty="0"/>
              <a:t>Since the 2019/20 academic year, all state-funded maintained schools and academies (including free schools) in England will be required to administer the MTC to Year 4 pupils.</a:t>
            </a:r>
            <a:endParaRPr lang="en-GB" sz="2800" cap="none" dirty="0"/>
          </a:p>
        </p:txBody>
      </p:sp>
      <p:sp>
        <p:nvSpPr>
          <p:cNvPr id="3" name="Title 1"/>
          <p:cNvSpPr txBox="1">
            <a:spLocks/>
          </p:cNvSpPr>
          <p:nvPr/>
        </p:nvSpPr>
        <p:spPr>
          <a:xfrm>
            <a:off x="991269" y="1218873"/>
            <a:ext cx="11200731" cy="148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Do all pupils in the UK need to take the MTC? </a:t>
            </a: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187950"/>
            <a:ext cx="12192000" cy="1670050"/>
          </a:xfrm>
          <a:prstGeom prst="rect">
            <a:avLst/>
          </a:prstGeom>
          <a:noFill/>
          <a:ln w="9525">
            <a:noFill/>
            <a:miter lim="800000"/>
            <a:headEnd/>
            <a:tailEnd/>
          </a:ln>
        </p:spPr>
      </p:pic>
    </p:spTree>
    <p:extLst>
      <p:ext uri="{BB962C8B-B14F-4D97-AF65-F5344CB8AC3E}">
        <p14:creationId xmlns:p14="http://schemas.microsoft.com/office/powerpoint/2010/main" val="29881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69721"/>
            <a:ext cx="11868539" cy="3739490"/>
          </a:xfrm>
        </p:spPr>
        <p:txBody>
          <a:bodyPr>
            <a:normAutofit/>
          </a:bodyPr>
          <a:lstStyle/>
          <a:p>
            <a:pPr fontAlgn="base"/>
            <a:r>
              <a:rPr lang="en-GB" cap="none" dirty="0"/>
              <a:t>- Children with special educational needs will be provided for when taking the MTC e.g., extra time, an adult to read out the question, an enlarged screen, etc.</a:t>
            </a:r>
            <a:br>
              <a:rPr lang="en-GB" cap="none" dirty="0"/>
            </a:br>
            <a:br>
              <a:rPr lang="en-GB" cap="none"/>
            </a:br>
            <a:br>
              <a:rPr lang="en-GB" dirty="0"/>
            </a:br>
            <a:endParaRPr lang="en-GB" cap="none" dirty="0"/>
          </a:p>
        </p:txBody>
      </p:sp>
      <p:sp>
        <p:nvSpPr>
          <p:cNvPr id="3" name="Title 1"/>
          <p:cNvSpPr txBox="1">
            <a:spLocks/>
          </p:cNvSpPr>
          <p:nvPr/>
        </p:nvSpPr>
        <p:spPr>
          <a:xfrm>
            <a:off x="567168" y="1033650"/>
            <a:ext cx="11200731"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fontAlgn="base"/>
            <a:r>
              <a:rPr lang="en-GB" b="1" cap="none" dirty="0">
                <a:solidFill>
                  <a:srgbClr val="FF0000"/>
                </a:solidFill>
              </a:rPr>
              <a:t>What if my child has a statement of special educational needs?</a:t>
            </a: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187950"/>
            <a:ext cx="12192000" cy="1670050"/>
          </a:xfrm>
          <a:prstGeom prst="rect">
            <a:avLst/>
          </a:prstGeom>
          <a:noFill/>
          <a:ln w="9525">
            <a:noFill/>
            <a:miter lim="800000"/>
            <a:headEnd/>
            <a:tailEnd/>
          </a:ln>
        </p:spPr>
      </p:pic>
    </p:spTree>
    <p:extLst>
      <p:ext uri="{BB962C8B-B14F-4D97-AF65-F5344CB8AC3E}">
        <p14:creationId xmlns:p14="http://schemas.microsoft.com/office/powerpoint/2010/main" val="386578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2" y="2288086"/>
            <a:ext cx="11484312" cy="3089131"/>
          </a:xfrm>
        </p:spPr>
        <p:txBody>
          <a:bodyPr>
            <a:normAutofit fontScale="90000"/>
          </a:bodyPr>
          <a:lstStyle/>
          <a:p>
            <a:r>
              <a:rPr lang="en-GB" cap="none" dirty="0"/>
              <a:t>- All Year 4 children will have their multiplication skills formally tested in the Summer Term of  this academic year 2020-2021.</a:t>
            </a:r>
            <a:br>
              <a:rPr lang="en-GB" cap="none" dirty="0"/>
            </a:br>
            <a:br>
              <a:rPr lang="en-GB" cap="none" dirty="0"/>
            </a:br>
            <a:r>
              <a:rPr lang="en-GB" cap="none" dirty="0"/>
              <a:t>- </a:t>
            </a:r>
            <a:r>
              <a:rPr lang="en-US" cap="none" dirty="0"/>
              <a:t>Schools will have a 3 week window to administer the MTC. </a:t>
            </a:r>
            <a:br>
              <a:rPr lang="en-US" cap="none" dirty="0"/>
            </a:br>
            <a:br>
              <a:rPr lang="en-US" cap="none" dirty="0"/>
            </a:br>
            <a:r>
              <a:rPr lang="en-US" cap="none" dirty="0"/>
              <a:t>- Teachers will have the flexibility to administer the check to individual pupils,  small groups or a whole class at the same time.</a:t>
            </a:r>
            <a:endParaRPr lang="en-GB" cap="none" dirty="0"/>
          </a:p>
        </p:txBody>
      </p:sp>
      <p:sp>
        <p:nvSpPr>
          <p:cNvPr id="3" name="Title 1"/>
          <p:cNvSpPr txBox="1">
            <a:spLocks/>
          </p:cNvSpPr>
          <p:nvPr/>
        </p:nvSpPr>
        <p:spPr>
          <a:xfrm>
            <a:off x="1174770" y="1246169"/>
            <a:ext cx="11200731" cy="148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rPr>
              <a:t>When will the Multiplication Tables Check be administered? </a:t>
            </a:r>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187950"/>
            <a:ext cx="12192000" cy="1670050"/>
          </a:xfrm>
          <a:prstGeom prst="rect">
            <a:avLst/>
          </a:prstGeom>
          <a:noFill/>
          <a:ln w="9525">
            <a:noFill/>
            <a:miter lim="800000"/>
            <a:headEnd/>
            <a:tailEnd/>
          </a:ln>
        </p:spPr>
      </p:pic>
    </p:spTree>
    <p:extLst>
      <p:ext uri="{BB962C8B-B14F-4D97-AF65-F5344CB8AC3E}">
        <p14:creationId xmlns:p14="http://schemas.microsoft.com/office/powerpoint/2010/main" val="29881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856096"/>
            <a:ext cx="11868539" cy="3912173"/>
          </a:xfrm>
        </p:spPr>
        <p:txBody>
          <a:bodyPr>
            <a:normAutofit fontScale="90000"/>
          </a:bodyPr>
          <a:lstStyle/>
          <a:p>
            <a:pPr fontAlgn="base"/>
            <a:r>
              <a:rPr lang="en-US" sz="2600" cap="none" dirty="0"/>
              <a:t>• School-level results and individual pupil results will be made available to schools.  This will allow schools to provide additional support to pupils who require it.</a:t>
            </a:r>
            <a:br>
              <a:rPr lang="en-US" sz="2600" cap="none" dirty="0"/>
            </a:br>
            <a:br>
              <a:rPr lang="en-US" sz="2600" cap="none" dirty="0"/>
            </a:br>
            <a:r>
              <a:rPr lang="en-US" sz="2600" cap="none" dirty="0"/>
              <a:t>• National results will be reported by the Department for Education (DfE) to track standards over time.</a:t>
            </a:r>
            <a:br>
              <a:rPr lang="en-US" sz="2600" cap="none" dirty="0"/>
            </a:br>
            <a:br>
              <a:rPr lang="en-US" sz="2600" cap="none" dirty="0"/>
            </a:br>
            <a:r>
              <a:rPr lang="en-US" sz="2600" cap="none" dirty="0"/>
              <a:t>• National and local authority results will be reported by the DfE to allow schools to benchmark the performance of their pupils.</a:t>
            </a:r>
            <a:br>
              <a:rPr lang="en-US" sz="2800" dirty="0"/>
            </a:br>
            <a:br>
              <a:rPr lang="en-GB" sz="2700" cap="none" dirty="0"/>
            </a:br>
            <a:br>
              <a:rPr lang="en-GB" dirty="0"/>
            </a:br>
            <a:endParaRPr lang="en-GB" cap="none" dirty="0"/>
          </a:p>
        </p:txBody>
      </p:sp>
      <p:sp>
        <p:nvSpPr>
          <p:cNvPr id="3" name="Title 1"/>
          <p:cNvSpPr txBox="1">
            <a:spLocks/>
          </p:cNvSpPr>
          <p:nvPr/>
        </p:nvSpPr>
        <p:spPr>
          <a:xfrm>
            <a:off x="493635" y="1350891"/>
            <a:ext cx="11200731" cy="83455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fontAlgn="base"/>
            <a:r>
              <a:rPr lang="en-GB" cap="none" dirty="0">
                <a:solidFill>
                  <a:srgbClr val="FF0000"/>
                </a:solidFill>
              </a:rPr>
              <a:t>How will the MTC data be used now that the check is compulsory?</a:t>
            </a:r>
            <a:endParaRPr lang="en-GB" b="1" dirty="0"/>
          </a:p>
        </p:txBody>
      </p:sp>
      <p:pic>
        <p:nvPicPr>
          <p:cNvPr id="4" name="Picture 2" descr="Letterhead Marlborough Primary School V4"/>
          <p:cNvPicPr>
            <a:picLocks noChangeAspect="1" noChangeArrowheads="1"/>
          </p:cNvPicPr>
          <p:nvPr/>
        </p:nvPicPr>
        <p:blipFill>
          <a:blip r:embed="rId2"/>
          <a:srcRect t="83595"/>
          <a:stretch>
            <a:fillRect/>
          </a:stretch>
        </p:blipFill>
        <p:spPr bwMode="auto">
          <a:xfrm>
            <a:off x="0" y="5718412"/>
            <a:ext cx="12192000" cy="1139588"/>
          </a:xfrm>
          <a:prstGeom prst="rect">
            <a:avLst/>
          </a:prstGeom>
          <a:noFill/>
          <a:ln w="9525">
            <a:noFill/>
            <a:miter lim="800000"/>
            <a:headEnd/>
            <a:tailEnd/>
          </a:ln>
        </p:spPr>
      </p:pic>
    </p:spTree>
    <p:extLst>
      <p:ext uri="{BB962C8B-B14F-4D97-AF65-F5344CB8AC3E}">
        <p14:creationId xmlns:p14="http://schemas.microsoft.com/office/powerpoint/2010/main" val="27828736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421</TotalTime>
  <Words>1140</Words>
  <Application>Microsoft Office PowerPoint</Application>
  <PresentationFormat>Widescreen</PresentationFormat>
  <Paragraphs>114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Gill Sans MT</vt:lpstr>
      <vt:lpstr>Gallery</vt:lpstr>
      <vt:lpstr>Year 4 Times Tables Check</vt:lpstr>
      <vt:lpstr>Aims of this workshop</vt:lpstr>
      <vt:lpstr>Primary-school children were expected to know all their times tables up to 12x12 by the time they reached Year 6 and they were not formally tested on them other than through multiplication questions in the Year 6 Maths SATS examinations.   </vt:lpstr>
      <vt:lpstr>Under the current National Curriculum,  children are supposed to know their times tables by the end of Year 4, and in preparation for the MTC test.   </vt:lpstr>
      <vt:lpstr>The Multiplication Tables Check (MTC) was officially announced by the Department for Education (DfE) in September 2017.     </vt:lpstr>
      <vt:lpstr>Since the 2019/20 academic year, all state-funded maintained schools and academies (including free schools) in England will be required to administer the MTC to Year 4 pupils.</vt:lpstr>
      <vt:lpstr>- Children with special educational needs will be provided for when taking the MTC e.g., extra time, an adult to read out the question, an enlarged screen, etc.   </vt:lpstr>
      <vt:lpstr>- All Year 4 children will have their multiplication skills formally tested in the Summer Term of  this academic year 2020-2021.  - Schools will have a 3 week window to administer the MTC.   - Teachers will have the flexibility to administer the check to individual pupils,  small groups or a whole class at the same time.</vt:lpstr>
      <vt:lpstr>• School-level results and individual pupil results will be made available to schools.  This will allow schools to provide additional support to pupils who require it.  • National results will be reported by the Department for Education (DfE) to track standards over time.  • National and local authority results will be reported by the DfE to allow schools to benchmark the performance of their pupils.   </vt:lpstr>
      <vt:lpstr>Children will be tested using an on-screen check (on a computer or a tablet), where they will have to answer multiplication questions against the clock.  Calculators and wall displays that could provide children with answers will be removed from the room the MTC is taking place in.  The test will last no longer than 5 minutes and is similar to other tests already used by primary school.  It will be automatically scored, and results will be available to schools once the assessment window closes at the end of the week assessment period.</vt:lpstr>
      <vt:lpstr> Children will have 6 seconds to answer each question in a series of 25 questions.  This allows pupils the time required to demonstrate their recall of multiplication tables, whilst limiting pupils’ ability to work out answers to the questions.  Each question will be worth one mark and be presented to the child in this format: _ x _ = ____   </vt:lpstr>
      <vt:lpstr>   The Year 4 programme of study for mathematics (National Curriculum) also states, ‘pupils should be taught to recall multiplication and division facts for multiplication tables up to 12 × 12’.   However  the  MTC only assesses the instant recall of multiplication facts. Multiplication and division in a wider context will continue to be assessed through the KS1 and KS2 mathematics assessments.     </vt:lpstr>
      <vt:lpstr>How will the Multiplication Tables Check be administered? (continued...)</vt:lpstr>
      <vt:lpstr>Questions more likely to appear</vt:lpstr>
      <vt:lpstr>Once the child has inputted their answer on the computer / device they are using, there will be a three-second pause before the next question appears.  Children will be given the opportunity to practise answering questions in this format before the official check begins.    </vt:lpstr>
      <vt:lpstr>At present the DfE have not issued an official "pass mark“.  Watch the video for additional information https://youtu.be/GhAJMJUsAac       </vt:lpstr>
      <vt:lpstr>    </vt:lpstr>
      <vt:lpstr>TIMES TABLES ROCKSTARS https://ttrockstars.com/login   -At home and in-school learning platform -Get your child to practise daily for 15 minutes      </vt:lpstr>
      <vt:lpstr>BASELINE TEST https://www.timestables.co.uk/multiplication-tables-check/   -In school test - Your child can also use this online tool to practise at home -Administered at the beginning of the year to assess each childs’ starting point and gaps in learning      </vt:lpstr>
      <vt:lpstr>Example multiplication table check</vt:lpstr>
      <vt:lpstr>TIMES TABLES BOOKLETS  -In-school learning tool -Get your child to practise weekly      </vt:lpstr>
      <vt:lpstr>           </vt:lpstr>
      <vt:lpstr>Times Tables Rock Stars https://ttrockstars.com/login  https://www.timestables.co.uk/multiplication-tables-check/           </vt:lpstr>
      <vt:lpstr>National Curriculum https://assets.publishing.service.gov.uk/government/uploads/system/uploads/attachment_data/file/335158/primary_national_curriculum_-_mathematics_220714.pdf   Department of Education (DfE ) https://www.gov.uk/guidance/multiplication-tables-check-development-process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Times Tables Check</dc:title>
  <dc:creator>Wright, Michelle</dc:creator>
  <cp:lastModifiedBy>Aysha Ansari</cp:lastModifiedBy>
  <cp:revision>65</cp:revision>
  <cp:lastPrinted>2019-09-30T08:33:11Z</cp:lastPrinted>
  <dcterms:created xsi:type="dcterms:W3CDTF">2019-09-18T08:48:05Z</dcterms:created>
  <dcterms:modified xsi:type="dcterms:W3CDTF">2020-11-20T09:56:55Z</dcterms:modified>
</cp:coreProperties>
</file>